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82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322" r:id="rId6"/>
    <p:sldId id="259" r:id="rId7"/>
    <p:sldId id="273" r:id="rId8"/>
    <p:sldId id="260" r:id="rId9"/>
    <p:sldId id="261" r:id="rId10"/>
    <p:sldId id="262" r:id="rId11"/>
    <p:sldId id="263" r:id="rId12"/>
    <p:sldId id="276" r:id="rId13"/>
    <p:sldId id="275" r:id="rId14"/>
    <p:sldId id="267" r:id="rId15"/>
    <p:sldId id="270" r:id="rId16"/>
    <p:sldId id="268" r:id="rId17"/>
    <p:sldId id="271" r:id="rId18"/>
    <p:sldId id="265" r:id="rId19"/>
    <p:sldId id="272" r:id="rId20"/>
    <p:sldId id="266" r:id="rId21"/>
    <p:sldId id="277" r:id="rId22"/>
    <p:sldId id="278" r:id="rId23"/>
    <p:sldId id="274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42" r:id="rId35"/>
    <p:sldId id="343" r:id="rId36"/>
    <p:sldId id="344" r:id="rId37"/>
    <p:sldId id="351" r:id="rId38"/>
    <p:sldId id="345" r:id="rId39"/>
    <p:sldId id="346" r:id="rId40"/>
    <p:sldId id="348" r:id="rId41"/>
    <p:sldId id="347" r:id="rId42"/>
    <p:sldId id="349" r:id="rId43"/>
    <p:sldId id="350" r:id="rId44"/>
    <p:sldId id="289" r:id="rId45"/>
    <p:sldId id="290" r:id="rId46"/>
    <p:sldId id="323" r:id="rId47"/>
    <p:sldId id="291" r:id="rId48"/>
    <p:sldId id="296" r:id="rId49"/>
    <p:sldId id="297" r:id="rId50"/>
    <p:sldId id="292" r:id="rId51"/>
    <p:sldId id="329" r:id="rId52"/>
    <p:sldId id="293" r:id="rId53"/>
    <p:sldId id="307" r:id="rId54"/>
    <p:sldId id="308" r:id="rId55"/>
    <p:sldId id="309" r:id="rId56"/>
    <p:sldId id="294" r:id="rId57"/>
    <p:sldId id="314" r:id="rId58"/>
    <p:sldId id="315" r:id="rId59"/>
    <p:sldId id="316" r:id="rId60"/>
    <p:sldId id="332" r:id="rId61"/>
    <p:sldId id="317" r:id="rId62"/>
    <p:sldId id="333" r:id="rId63"/>
    <p:sldId id="318" r:id="rId64"/>
    <p:sldId id="326" r:id="rId65"/>
    <p:sldId id="328" r:id="rId66"/>
    <p:sldId id="319" r:id="rId67"/>
    <p:sldId id="320" r:id="rId68"/>
    <p:sldId id="325" r:id="rId69"/>
    <p:sldId id="324" r:id="rId70"/>
    <p:sldId id="310" r:id="rId71"/>
    <p:sldId id="311" r:id="rId72"/>
    <p:sldId id="321" r:id="rId73"/>
    <p:sldId id="335" r:id="rId74"/>
    <p:sldId id="334" r:id="rId75"/>
    <p:sldId id="336" r:id="rId76"/>
    <p:sldId id="337" r:id="rId77"/>
    <p:sldId id="338" r:id="rId78"/>
    <p:sldId id="312" r:id="rId79"/>
    <p:sldId id="327" r:id="rId80"/>
    <p:sldId id="330" r:id="rId81"/>
    <p:sldId id="331" r:id="rId82"/>
    <p:sldId id="295" r:id="rId83"/>
    <p:sldId id="298" r:id="rId84"/>
    <p:sldId id="299" r:id="rId85"/>
    <p:sldId id="339" r:id="rId86"/>
    <p:sldId id="300" r:id="rId87"/>
    <p:sldId id="303" r:id="rId88"/>
    <p:sldId id="302" r:id="rId89"/>
    <p:sldId id="304" r:id="rId90"/>
    <p:sldId id="305" r:id="rId91"/>
    <p:sldId id="306" r:id="rId92"/>
    <p:sldId id="340" r:id="rId93"/>
    <p:sldId id="341" r:id="rId94"/>
    <p:sldId id="301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fd1804-c005-4dbd-9ed4-9c1a8c2a815d}">
          <p14:sldIdLst>
            <p14:sldId id="256"/>
            <p14:sldId id="258"/>
          </p14:sldIdLst>
        </p14:section>
        <p14:section name="postgre Database" id="{09783592-8e92-4f95-8456-f154e1ec44bc}">
          <p14:sldIdLst>
            <p14:sldId id="257"/>
            <p14:sldId id="322"/>
            <p14:sldId id="259"/>
            <p14:sldId id="273"/>
            <p14:sldId id="260"/>
            <p14:sldId id="261"/>
            <p14:sldId id="262"/>
            <p14:sldId id="263"/>
            <p14:sldId id="276"/>
            <p14:sldId id="275"/>
            <p14:sldId id="267"/>
            <p14:sldId id="270"/>
            <p14:sldId id="268"/>
            <p14:sldId id="271"/>
            <p14:sldId id="265"/>
            <p14:sldId id="272"/>
            <p14:sldId id="266"/>
            <p14:sldId id="277"/>
            <p14:sldId id="278"/>
            <p14:sldId id="274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sql workbench" id="{0ba81b92-5964-49e6-bd31-d61175300d7a}">
          <p14:sldIdLst>
            <p14:sldId id="342"/>
            <p14:sldId id="343"/>
            <p14:sldId id="344"/>
            <p14:sldId id="351"/>
            <p14:sldId id="345"/>
            <p14:sldId id="346"/>
            <p14:sldId id="348"/>
            <p14:sldId id="347"/>
            <p14:sldId id="349"/>
            <p14:sldId id="350"/>
          </p14:sldIdLst>
        </p14:section>
        <p14:section name="Apache" id="{27c47489-bc5f-4ceb-bc09-6155b4dacff7}">
          <p14:sldIdLst>
            <p14:sldId id="289"/>
            <p14:sldId id="290"/>
            <p14:sldId id="323"/>
            <p14:sldId id="291"/>
            <p14:sldId id="296"/>
            <p14:sldId id="297"/>
            <p14:sldId id="292"/>
            <p14:sldId id="329"/>
            <p14:sldId id="293"/>
            <p14:sldId id="307"/>
            <p14:sldId id="308"/>
            <p14:sldId id="309"/>
            <p14:sldId id="294"/>
            <p14:sldId id="314"/>
            <p14:sldId id="315"/>
            <p14:sldId id="316"/>
            <p14:sldId id="332"/>
            <p14:sldId id="317"/>
            <p14:sldId id="333"/>
            <p14:sldId id="318"/>
            <p14:sldId id="326"/>
            <p14:sldId id="328"/>
            <p14:sldId id="319"/>
            <p14:sldId id="320"/>
            <p14:sldId id="325"/>
            <p14:sldId id="324"/>
            <p14:sldId id="310"/>
            <p14:sldId id="311"/>
            <p14:sldId id="321"/>
          </p14:sldIdLst>
        </p14:section>
        <p14:section name="代理伺服器架構" id="{265eba64-488c-4bc5-af0e-805b86143c26}">
          <p14:sldIdLst>
            <p14:sldId id="335"/>
            <p14:sldId id="334"/>
            <p14:sldId id="336"/>
            <p14:sldId id="337"/>
            <p14:sldId id="338"/>
            <p14:sldId id="312"/>
            <p14:sldId id="327"/>
            <p14:sldId id="330"/>
            <p14:sldId id="331"/>
          </p14:sldIdLst>
        </p14:section>
        <p14:section name="Docker" id="{6abeb9fd-ea6f-4255-b45e-f2705036b7cd}">
          <p14:sldIdLst>
            <p14:sldId id="295"/>
            <p14:sldId id="298"/>
            <p14:sldId id="299"/>
            <p14:sldId id="339"/>
            <p14:sldId id="300"/>
            <p14:sldId id="303"/>
            <p14:sldId id="302"/>
            <p14:sldId id="304"/>
            <p14:sldId id="305"/>
            <p14:sldId id="306"/>
            <p14:sldId id="340"/>
            <p14:sldId id="341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81.xml"/><Relationship Id="rId4" Type="http://schemas.openxmlformats.org/officeDocument/2006/relationships/slide" Target="slide72.xml"/><Relationship Id="rId3" Type="http://schemas.openxmlformats.org/officeDocument/2006/relationships/slide" Target="slide43.xml"/><Relationship Id="rId2" Type="http://schemas.openxmlformats.org/officeDocument/2006/relationships/slide" Target="slide33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5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web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4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9.png"/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6.png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3.png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7.png"/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image" Target="../media/image224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伺服器安裝與設定</a:t>
            </a:r>
            <a:endParaRPr lang="zh-TW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"/>
          <p:cNvSpPr>
            <a:spLocks noGrp="1"/>
          </p:cNvSpPr>
          <p:nvPr/>
        </p:nvSpPr>
        <p:spPr>
          <a:xfrm>
            <a:off x="788035" y="605155"/>
            <a:ext cx="7945120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將資料庫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blogdb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的擁有者改為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dbuser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1386205"/>
            <a:ext cx="1119949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015"/>
            <a:ext cx="12175490" cy="250952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90805" y="3060700"/>
            <a:ext cx="214439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0480" y="15240"/>
            <a:ext cx="9436735" cy="683006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380490" y="3688715"/>
            <a:ext cx="4965700" cy="11887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788035" y="2392680"/>
            <a:ext cx="9850120" cy="40887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dropdb  &lt;database_name&gt;		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刪除資料庫</a:t>
            </a:r>
            <a:endParaRPr lang="zh-TW" altLang="en-US" sz="28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dropuser  &lt;user_name&gt;		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刪除使用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者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\password  &lt;user_name&gt;		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更改密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碼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\l 						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列出資料庫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(list)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\c  &lt;database_name&gt;			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聯接資料庫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(connect)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\dp					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列出權限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(privilege)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\dt						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列出資料庫中的資料表</a:t>
            </a:r>
            <a:endParaRPr lang="zh-TW" altLang="en-US" sz="28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\du					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列出使用者</a:t>
            </a:r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(display user)</a:t>
            </a:r>
            <a:endParaRPr lang="zh-TW" altLang="en-US" sz="28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\l &lt;table_name&gt;			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列出資料表中的欄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" y="1104900"/>
            <a:ext cx="11858625" cy="342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85470" y="537210"/>
            <a:ext cx="57219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建立別名，以方便身分轉換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4746625" y="1079500"/>
            <a:ext cx="517461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5470" y="1913890"/>
            <a:ext cx="57219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基本指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令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4951095"/>
            <a:ext cx="5702300" cy="1264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1494790"/>
            <a:ext cx="11953875" cy="17716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85470" y="77787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800">
                <a:sym typeface="+mn-ea"/>
              </a:rPr>
              <a:t>\du	</a:t>
            </a:r>
            <a:r>
              <a:rPr lang="zh-TW" altLang="en-US" sz="2800">
                <a:sym typeface="+mn-ea"/>
              </a:rPr>
              <a:t>列出使用</a:t>
            </a:r>
            <a:r>
              <a:rPr lang="zh-TW" altLang="en-US" sz="2800">
                <a:sym typeface="+mn-ea"/>
              </a:rPr>
              <a:t>者</a:t>
            </a:r>
            <a:endParaRPr lang="zh-TW" altLang="en-US" sz="280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85470" y="4269740"/>
            <a:ext cx="7647305" cy="627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TW" sz="2800">
                <a:sym typeface="+mn-ea"/>
              </a:rPr>
              <a:t>show  hba_file;	</a:t>
            </a:r>
            <a:r>
              <a:rPr lang="zh-TW" altLang="en-US" sz="2800">
                <a:sym typeface="+mn-ea"/>
              </a:rPr>
              <a:t>列出</a:t>
            </a:r>
            <a:r>
              <a:rPr lang="en-US" altLang="zh-TW" sz="2800">
                <a:sym typeface="+mn-ea"/>
              </a:rPr>
              <a:t>pg_hba </a:t>
            </a:r>
            <a:r>
              <a:rPr lang="zh-TW" altLang="en-US" sz="2800">
                <a:sym typeface="+mn-ea"/>
              </a:rPr>
              <a:t>檔案位</a:t>
            </a:r>
            <a:r>
              <a:rPr lang="zh-TW" altLang="en-US" sz="2800">
                <a:sym typeface="+mn-ea"/>
              </a:rPr>
              <a:t>址</a:t>
            </a:r>
            <a:endParaRPr lang="zh-TW" altLang="en-US" sz="2800">
              <a:sym typeface="+mn-ea"/>
            </a:endParaRPr>
          </a:p>
          <a:p>
            <a:endParaRPr lang="zh-TW" altLang="en-US" sz="2800"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777240" y="5847080"/>
            <a:ext cx="542671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775460"/>
            <a:ext cx="11572875" cy="283845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8324215" y="2816225"/>
            <a:ext cx="292354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3321050" y="2121535"/>
            <a:ext cx="218694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postgresql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環境設定位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址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887095" y="531495"/>
            <a:ext cx="706437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sz="2800" b="0" i="0">
                <a:solidFill>
                  <a:srgbClr val="1C1D1E"/>
                </a:solidFill>
                <a:latin typeface="__Noto_Sans_c9dadb"/>
                <a:ea typeface="__Noto_Sans_c9dadb"/>
              </a:rPr>
              <a:t>HBA  </a:t>
            </a:r>
            <a:r>
              <a:rPr lang="en-US" sz="2800" b="0" i="0">
                <a:solidFill>
                  <a:srgbClr val="1C1D1E"/>
                </a:solidFill>
                <a:latin typeface="__Noto_Sans_c9dadb"/>
                <a:ea typeface="__Noto_Sans_c9dadb"/>
              </a:rPr>
              <a:t>(</a:t>
            </a:r>
            <a:r>
              <a:rPr sz="2800" b="0" i="0">
                <a:solidFill>
                  <a:srgbClr val="1C1D1E"/>
                </a:solidFill>
                <a:latin typeface="__Noto_Sans_c9dadb"/>
                <a:ea typeface="__Noto_Sans_c9dadb"/>
              </a:rPr>
              <a:t>host-based authentication</a:t>
            </a:r>
            <a:r>
              <a:rPr lang="en-US" sz="2800" b="0" i="0">
                <a:solidFill>
                  <a:srgbClr val="1C1D1E"/>
                </a:solidFill>
                <a:latin typeface="__Noto_Sans_c9dadb"/>
                <a:ea typeface="__Noto_Sans_c9dadb"/>
              </a:rPr>
              <a:t>)</a:t>
            </a:r>
            <a:endParaRPr lang="en-US" sz="2800" b="0" i="0">
              <a:solidFill>
                <a:srgbClr val="1C1D1E"/>
              </a:solidFill>
              <a:latin typeface="__Noto_Sans_c9dadb"/>
              <a:ea typeface="__Noto_Sans_c9dadb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7620"/>
            <a:ext cx="10748010" cy="338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230"/>
            <a:ext cx="12191365" cy="460438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-635" y="3754120"/>
            <a:ext cx="1219200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881505"/>
            <a:ext cx="11734800" cy="3524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87095" y="531495"/>
            <a:ext cx="706437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TW" sz="2800" b="0" i="0">
                <a:solidFill>
                  <a:srgbClr val="1C1D1E"/>
                </a:solidFill>
                <a:latin typeface="__Noto_Sans_c9dadb"/>
                <a:ea typeface="__Noto_Sans_c9dadb"/>
              </a:rPr>
              <a:t>監聽位址，</a:t>
            </a:r>
            <a:r>
              <a:rPr lang="en-US" altLang="zh-TW" sz="2800" b="0" i="0">
                <a:solidFill>
                  <a:srgbClr val="1C1D1E"/>
                </a:solidFill>
                <a:latin typeface="__Noto_Sans_c9dadb"/>
                <a:ea typeface="__Noto_Sans_c9dadb"/>
              </a:rPr>
              <a:t>locallhost </a:t>
            </a:r>
            <a:r>
              <a:rPr lang="zh-TW" altLang="en-US" sz="2800" b="0" i="0">
                <a:solidFill>
                  <a:srgbClr val="1C1D1E"/>
                </a:solidFill>
                <a:latin typeface="__Noto_Sans_c9dadb"/>
                <a:ea typeface="__Noto_Sans_c9dadb"/>
              </a:rPr>
              <a:t>改為</a:t>
            </a:r>
            <a:r>
              <a:rPr lang="en-US" altLang="zh-TW" sz="2800" b="0" i="0">
                <a:solidFill>
                  <a:srgbClr val="1C1D1E"/>
                </a:solidFill>
                <a:latin typeface="__Noto_Sans_c9dadb"/>
                <a:ea typeface="__Noto_Sans_c9dadb"/>
              </a:rPr>
              <a:t> *</a:t>
            </a:r>
            <a:endParaRPr lang="en-US" altLang="zh-TW" sz="2800" b="0" i="0">
              <a:solidFill>
                <a:srgbClr val="1C1D1E"/>
              </a:solidFill>
              <a:latin typeface="__Noto_Sans_c9dadb"/>
              <a:ea typeface="__Noto_Sans_c9dadb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5545"/>
            <a:ext cx="11574145" cy="33274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228600" y="3586480"/>
            <a:ext cx="330771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40" y="1764030"/>
            <a:ext cx="9691370" cy="3961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1249045"/>
            <a:ext cx="4410075" cy="4191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26440" y="631190"/>
            <a:ext cx="714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>
                <a:sym typeface="+mn-ea"/>
              </a:rPr>
              <a:t>為</a:t>
            </a:r>
            <a:r>
              <a:rPr lang="en-US" altLang="zh-TW" sz="2800">
                <a:sym typeface="+mn-ea"/>
              </a:rPr>
              <a:t>django</a:t>
            </a:r>
            <a:r>
              <a:rPr lang="zh-TW" altLang="en-US" sz="2800">
                <a:sym typeface="+mn-ea"/>
              </a:rPr>
              <a:t>專案修改資料庫符合</a:t>
            </a:r>
            <a:r>
              <a:rPr lang="en-US" altLang="zh-TW" sz="2800">
                <a:sym typeface="+mn-ea"/>
              </a:rPr>
              <a:t>postgreSql</a:t>
            </a:r>
            <a:r>
              <a:rPr lang="zh-TW" altLang="en-US" sz="2800">
                <a:sym typeface="+mn-ea"/>
              </a:rPr>
              <a:t>設</a:t>
            </a:r>
            <a:r>
              <a:rPr lang="zh-TW" altLang="en-US" sz="2800">
                <a:sym typeface="+mn-ea"/>
              </a:rPr>
              <a:t>定</a:t>
            </a:r>
            <a:endParaRPr lang="zh-TW" altLang="en-US" sz="2800"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070215" y="2580005"/>
            <a:ext cx="199453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2317750" y="2948305"/>
            <a:ext cx="4055110" cy="11728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host </a:t>
            </a:r>
            <a:r>
              <a:rPr lang="zh-TW" altLang="en-US"/>
              <a:t>登入測</a:t>
            </a:r>
            <a:r>
              <a:rPr lang="zh-TW" altLang="en-US"/>
              <a:t>試</a:t>
            </a:r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3050"/>
            <a:ext cx="12191365" cy="2564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4530"/>
            <a:ext cx="8872220" cy="40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20335"/>
            <a:ext cx="7740015" cy="3816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1112520"/>
            <a:ext cx="5774055" cy="3835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85470" y="537210"/>
            <a:ext cx="714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>
                <a:sym typeface="+mn-ea"/>
              </a:rPr>
              <a:t>進入虛擬環境，安裝</a:t>
            </a:r>
            <a:r>
              <a:rPr lang="en-US" altLang="zh-TW" sz="2800">
                <a:sym typeface="+mn-ea"/>
              </a:rPr>
              <a:t>psycopg2</a:t>
            </a:r>
            <a:endParaRPr lang="en-US" altLang="zh-TW" sz="2800"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50875" y="3389630"/>
            <a:ext cx="714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>
                <a:sym typeface="+mn-ea"/>
              </a:rPr>
              <a:t>將</a:t>
            </a:r>
            <a:r>
              <a:rPr lang="en-US" altLang="zh-TW" sz="2800">
                <a:sym typeface="+mn-ea"/>
              </a:rPr>
              <a:t>models.py </a:t>
            </a:r>
            <a:r>
              <a:rPr lang="zh-TW" altLang="en-US" sz="2800">
                <a:sym typeface="+mn-ea"/>
              </a:rPr>
              <a:t>模組轉移為</a:t>
            </a:r>
            <a:r>
              <a:rPr lang="en-US" altLang="zh-TW" sz="2800">
                <a:sym typeface="+mn-ea"/>
              </a:rPr>
              <a:t>sql command</a:t>
            </a:r>
            <a:endParaRPr lang="en-US" altLang="zh-TW" sz="28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" y="4037965"/>
            <a:ext cx="10172700" cy="1386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2497455"/>
            <a:ext cx="5647690" cy="400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0875" y="1918335"/>
            <a:ext cx="714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>
                <a:sym typeface="+mn-ea"/>
              </a:rPr>
              <a:t>清除之前的資</a:t>
            </a:r>
            <a:r>
              <a:rPr lang="zh-TW" altLang="en-US" sz="2800">
                <a:sym typeface="+mn-ea"/>
              </a:rPr>
              <a:t>料</a:t>
            </a:r>
            <a:endParaRPr lang="zh-TW" altLang="en-US" sz="28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綱</a:t>
            </a:r>
            <a:r>
              <a:rPr lang="zh-TW" altLang="en-US"/>
              <a:t>要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TW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  <a:hlinkClick r:id="rId1" action="ppaction://hlinksldjump"/>
              </a:rPr>
              <a:t>Postgre</a:t>
            </a:r>
            <a:r>
              <a:rPr lang="zh-TW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  <a:hlinkClick r:id="rId1" action="ppaction://hlinksldjump"/>
              </a:rPr>
              <a:t>資料庫</a:t>
            </a:r>
            <a:endParaRPr lang="zh-TW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  <a:hlinkClick r:id="rId1" action="ppaction://hlinksldjump"/>
            </a:endParaRPr>
          </a:p>
          <a:p>
            <a:r>
              <a:rPr lang="en-US" altLang="zh-TW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  <a:hlinkClick r:id="rId2" action="ppaction://hlinksldjump"/>
              </a:rPr>
              <a:t>sql workbench</a:t>
            </a:r>
            <a:endParaRPr lang="zh-TW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zh-TW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en-US">
                <a:hlinkClick r:id="rId3" action="ppaction://hlinksldjump"/>
              </a:rPr>
              <a:t>Apache web server</a:t>
            </a:r>
            <a:endParaRPr lang="en-US">
              <a:hlinkClick r:id="rId3" action="ppaction://hlinksldjump"/>
            </a:endParaRPr>
          </a:p>
          <a:p>
            <a:endParaRPr lang="en-US">
              <a:hlinkClick r:id="rId3" action="ppaction://hlinksldjump"/>
            </a:endParaRPr>
          </a:p>
          <a:p>
            <a:r>
              <a:rPr lang="zh-TW" altLang="en-US">
                <a:sym typeface="+mn-ea"/>
                <a:hlinkClick r:id="rId4" action="ppaction://hlinksldjump"/>
              </a:rPr>
              <a:t>代理伺服器架構</a:t>
            </a:r>
            <a:endParaRPr lang="en-US">
              <a:hlinkClick r:id="rId3" action="ppaction://hlinksldjump"/>
            </a:endParaRPr>
          </a:p>
          <a:p>
            <a:endParaRPr lang="en-US"/>
          </a:p>
          <a:p>
            <a:r>
              <a:rPr lang="en-US">
                <a:hlinkClick r:id="rId5" action="ppaction://hlinksldjump"/>
              </a:rPr>
              <a:t>Docker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92250"/>
            <a:ext cx="12192635" cy="256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50"/>
            <a:ext cx="7332345" cy="7537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85470" y="537210"/>
            <a:ext cx="714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>
                <a:sym typeface="+mn-ea"/>
              </a:rPr>
              <a:t>將</a:t>
            </a:r>
            <a:r>
              <a:rPr lang="en-US" altLang="zh-TW" sz="2800">
                <a:sym typeface="+mn-ea"/>
              </a:rPr>
              <a:t>sql </a:t>
            </a:r>
            <a:r>
              <a:rPr lang="zh-TW" altLang="en-US" sz="2800">
                <a:sym typeface="+mn-ea"/>
              </a:rPr>
              <a:t>寫入資料</a:t>
            </a:r>
            <a:r>
              <a:rPr lang="zh-TW" altLang="en-US" sz="2800">
                <a:sym typeface="+mn-ea"/>
              </a:rPr>
              <a:t>庫</a:t>
            </a:r>
            <a:endParaRPr lang="zh-TW" altLang="en-US" sz="2800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838200" y="629285"/>
            <a:ext cx="714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>
                <a:sym typeface="+mn-ea"/>
              </a:rPr>
              <a:t>查看資料庫中的資料</a:t>
            </a:r>
            <a:r>
              <a:rPr lang="zh-TW" altLang="en-US" sz="2800">
                <a:sym typeface="+mn-ea"/>
              </a:rPr>
              <a:t>表</a:t>
            </a:r>
            <a:endParaRPr lang="zh-TW" altLang="en-US" sz="2800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1213485"/>
            <a:ext cx="9222105" cy="563562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2610485" y="6139180"/>
            <a:ext cx="199453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946150"/>
            <a:ext cx="5405755" cy="58318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85470" y="347345"/>
            <a:ext cx="714502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查看資料庫中所有角色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56000" cy="56769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查詢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 data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32815"/>
            <a:ext cx="10738485" cy="1635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26155"/>
            <a:ext cx="9674225" cy="305689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838200" y="2968625"/>
            <a:ext cx="4051300" cy="530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 into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插入一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筆資料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94080" y="1249045"/>
            <a:ext cx="57975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45" y="1046480"/>
            <a:ext cx="10346055" cy="186436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840740" y="445135"/>
            <a:ext cx="4051300" cy="530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 into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插入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多筆資料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" y="3177540"/>
            <a:ext cx="10330815" cy="29533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638175"/>
            <a:ext cx="2533650" cy="558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60" y="638175"/>
            <a:ext cx="8734425" cy="55130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109595"/>
            <a:ext cx="10283825" cy="189357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527685"/>
            <a:ext cx="1861820" cy="902335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條件查詢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38200" y="3109595"/>
            <a:ext cx="5803265" cy="7283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3827145" y="1034415"/>
            <a:ext cx="3852545" cy="1564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select  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欄位</a:t>
            </a:r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</a:t>
            </a:r>
            <a:endParaRPr lang="en-US" altLang="zh-TW" sz="28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indent="457200"/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from 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表格</a:t>
            </a:r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b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where 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條件式</a:t>
            </a:r>
            <a:endParaRPr lang="zh-TW" altLang="en-US" sz="28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79295"/>
            <a:ext cx="10516235" cy="4874895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/>
        </p:nvSpPr>
        <p:spPr>
          <a:xfrm>
            <a:off x="913130" y="254635"/>
            <a:ext cx="1677035" cy="70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更新資料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38200" y="1979295"/>
            <a:ext cx="8901430" cy="11214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7830820" y="6064250"/>
            <a:ext cx="352361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1177925" y="6064250"/>
            <a:ext cx="31813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3048000" y="741045"/>
            <a:ext cx="4604385" cy="953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update  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表格</a:t>
            </a:r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set 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欄位</a:t>
            </a:r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值</a:t>
            </a:r>
            <a:b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en-US" altLang="zh-TW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where </a:t>
            </a:r>
            <a:r>
              <a:rPr lang="zh-TW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條件式</a:t>
            </a:r>
            <a:endParaRPr lang="zh-TW" altLang="en-US" sz="28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查當月資料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51025"/>
            <a:ext cx="12191365" cy="360108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0" y="1851025"/>
            <a:ext cx="12191365" cy="8134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清空資料表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1805"/>
          </a:xfrm>
        </p:spPr>
        <p:txBody>
          <a:bodyPr/>
          <a:p>
            <a:r>
              <a:rPr lang="en-US"/>
              <a:t>delete from &lt;table_name&gt;</a:t>
            </a:r>
            <a:endParaRPr lang="en-US"/>
          </a:p>
          <a:p>
            <a:endParaRPr lang="en-US"/>
          </a:p>
          <a:p>
            <a:r>
              <a:rPr lang="en-US"/>
              <a:t>truncate table &lt;table_name&gt;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840" y="3798570"/>
            <a:ext cx="5899150" cy="808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資料庫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5610" y="699770"/>
            <a:ext cx="176212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匯入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腳本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" y="1691005"/>
            <a:ext cx="1999615" cy="395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45" y="2185670"/>
            <a:ext cx="8020050" cy="2486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45" y="4961255"/>
            <a:ext cx="6571615" cy="85534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8034655" y="4961255"/>
            <a:ext cx="1398270" cy="530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清空後，重設序號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95" y="1498600"/>
            <a:ext cx="11129645" cy="793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2853055"/>
            <a:ext cx="925512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like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大概像是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endParaRPr lang="en-US" altLang="zh-TW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89125"/>
            <a:ext cx="10716895" cy="30892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workbench</a:t>
            </a:r>
            <a:endParaRPr lang="en-US" altLang="zh-TW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下</a:t>
            </a:r>
            <a:r>
              <a:rPr lang="zh-TW" altLang="en-US"/>
              <a:t>載</a:t>
            </a:r>
            <a:endParaRPr lang="zh-TW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9540" y="681990"/>
            <a:ext cx="6424295" cy="51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691005"/>
            <a:ext cx="8134350" cy="472440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2374265" y="3775075"/>
            <a:ext cx="3392805" cy="4438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940560" cy="62166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解壓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963295"/>
            <a:ext cx="9731375" cy="365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9555"/>
            <a:ext cx="2738120" cy="37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51530"/>
            <a:ext cx="3128645" cy="36004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838200" y="2750185"/>
            <a:ext cx="4669790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下載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java runtime environment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19525"/>
            <a:ext cx="11030585" cy="88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135245"/>
            <a:ext cx="4174490" cy="7213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25795" cy="62166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或者直接從系統安裝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java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005" y="978535"/>
            <a:ext cx="4918710" cy="29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2265045"/>
            <a:ext cx="3448050" cy="319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5" y="2961640"/>
            <a:ext cx="2331720" cy="311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5" y="3650615"/>
            <a:ext cx="8232775" cy="283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05" y="3933825"/>
            <a:ext cx="3462655" cy="2921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/>
        </p:nvSpPr>
        <p:spPr>
          <a:xfrm>
            <a:off x="929005" y="1643380"/>
            <a:ext cx="5725795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再把原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 link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聯結換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掉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05" y="5235575"/>
            <a:ext cx="5629275" cy="600075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/>
        </p:nvSpPr>
        <p:spPr>
          <a:xfrm>
            <a:off x="929005" y="4649470"/>
            <a:ext cx="5725795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查看版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89630" cy="66421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安裝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jdbc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084580"/>
            <a:ext cx="4451350" cy="305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7000"/>
            <a:ext cx="9516110" cy="597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6330"/>
            <a:ext cx="5398770" cy="280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51785"/>
            <a:ext cx="4996180" cy="28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" y="3173095"/>
            <a:ext cx="7816850" cy="24352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89630" cy="66421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執行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sql work bench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3570" y="1141730"/>
            <a:ext cx="2851785" cy="297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70" y="1524635"/>
            <a:ext cx="760603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3770"/>
            <a:ext cx="2381250" cy="314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48580"/>
            <a:ext cx="9339580" cy="314325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/>
        </p:nvSpPr>
        <p:spPr>
          <a:xfrm>
            <a:off x="838200" y="4178935"/>
            <a:ext cx="3389630" cy="664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 : jdbc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置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7690" y="681990"/>
            <a:ext cx="7804785" cy="549465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6095365" y="1899285"/>
            <a:ext cx="3130550" cy="3441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steps:</a:t>
            </a:r>
            <a:endParaRPr lang="en-US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657225" y="2034540"/>
          <a:ext cx="10969625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645"/>
                <a:gridCol w="1684020"/>
                <a:gridCol w="64109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2800"/>
                        <a:t>資料庫</a:t>
                      </a:r>
                      <a:endParaRPr lang="zh-TW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>
                          <a:sym typeface="+mn-ea"/>
                        </a:rPr>
                        <a:t>adapter</a:t>
                      </a:r>
                      <a:endParaRPr 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Django</a:t>
                      </a:r>
                      <a:endParaRPr lang="en-US" sz="2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marL="514350" indent="-514350">
                        <a:buAutoNum type="arabicPeriod"/>
                      </a:pPr>
                      <a:r>
                        <a:rPr lang="zh-TW" altLang="en-US" sz="2800">
                          <a:sym typeface="+mn-ea"/>
                        </a:rPr>
                        <a:t>下載</a:t>
                      </a:r>
                      <a:endParaRPr lang="zh-TW" altLang="en-US" sz="2800"/>
                    </a:p>
                    <a:p>
                      <a:pPr marL="514350" indent="-514350">
                        <a:buAutoNum type="arabicPeriod"/>
                      </a:pPr>
                      <a:r>
                        <a:rPr lang="zh-TW" altLang="en-US" sz="2800">
                          <a:sym typeface="+mn-ea"/>
                        </a:rPr>
                        <a:t>安裝</a:t>
                      </a:r>
                      <a:endParaRPr lang="zh-TW" altLang="en-US" sz="2800"/>
                    </a:p>
                    <a:p>
                      <a:pPr marL="514350" indent="-514350">
                        <a:buAutoNum type="arabicPeriod"/>
                      </a:pPr>
                      <a:r>
                        <a:rPr lang="zh-TW" altLang="en-US" sz="2800">
                          <a:sym typeface="+mn-ea"/>
                        </a:rPr>
                        <a:t>啟動</a:t>
                      </a:r>
                      <a:endParaRPr lang="zh-TW" altLang="en-US" sz="2800"/>
                    </a:p>
                    <a:p>
                      <a:pPr marL="514350" indent="-514350">
                        <a:buAutoNum type="arabicPeriod"/>
                      </a:pPr>
                      <a:r>
                        <a:rPr lang="zh-TW" altLang="en-US" sz="2800">
                          <a:sym typeface="+mn-ea"/>
                        </a:rPr>
                        <a:t>設定帳</a:t>
                      </a:r>
                      <a:r>
                        <a:rPr lang="zh-TW" altLang="en-US" sz="2800">
                          <a:sym typeface="+mn-ea"/>
                        </a:rPr>
                        <a:t>密</a:t>
                      </a:r>
                      <a:endParaRPr lang="zh-TW" altLang="en-US" sz="2800">
                        <a:sym typeface="+mn-ea"/>
                      </a:endParaRPr>
                    </a:p>
                    <a:p>
                      <a:pPr marL="514350" indent="-514350">
                        <a:buAutoNum type="arabicPeriod"/>
                      </a:pPr>
                      <a:r>
                        <a:rPr lang="zh-TW" altLang="en-US" sz="2800">
                          <a:sym typeface="+mn-ea"/>
                        </a:rPr>
                        <a:t>設定</a:t>
                      </a:r>
                      <a:r>
                        <a:rPr lang="en-US" altLang="zh-TW" sz="2800">
                          <a:sym typeface="+mn-ea"/>
                        </a:rPr>
                        <a:t>IP</a:t>
                      </a:r>
                      <a:r>
                        <a:rPr lang="zh-TW" altLang="en-US" sz="2800">
                          <a:sym typeface="+mn-ea"/>
                        </a:rPr>
                        <a:t>位</a:t>
                      </a:r>
                      <a:r>
                        <a:rPr lang="zh-TW" altLang="en-US" sz="2800">
                          <a:sym typeface="+mn-ea"/>
                        </a:rPr>
                        <a:t>址</a:t>
                      </a:r>
                      <a:endParaRPr lang="zh-TW" altLang="en-US" sz="2800">
                        <a:sym typeface="+mn-ea"/>
                      </a:endParaRPr>
                    </a:p>
                    <a:p>
                      <a:pPr marL="514350" indent="-514350">
                        <a:buAutoNum type="arabicPeriod"/>
                      </a:pPr>
                      <a:r>
                        <a:rPr lang="zh-TW" altLang="en-US" sz="2800">
                          <a:sym typeface="+mn-ea"/>
                        </a:rPr>
                        <a:t>設定認證方</a:t>
                      </a:r>
                      <a:r>
                        <a:rPr lang="zh-TW" altLang="en-US" sz="2800">
                          <a:sym typeface="+mn-ea"/>
                        </a:rPr>
                        <a:t>式</a:t>
                      </a:r>
                      <a:endParaRPr lang="zh-TW" alt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>
                          <a:sym typeface="+mn-ea"/>
                        </a:rPr>
                        <a:t>psycopg</a:t>
                      </a:r>
                      <a:endParaRPr 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settings.py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              (engine, db, user, pass, host, port)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models.py (table)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manage.py (make migrations, migrate)</a:t>
                      </a:r>
                      <a:endParaRPr lang="en-US" sz="2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89630" cy="66421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執行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sql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令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1178560"/>
            <a:ext cx="6141085" cy="43173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90385" y="232410"/>
            <a:ext cx="4257675" cy="147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950085"/>
            <a:ext cx="12182475" cy="472440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4445" y="6489065"/>
            <a:ext cx="3130550" cy="1847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445" y="4286250"/>
            <a:ext cx="3130550" cy="1847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8602980" y="506095"/>
            <a:ext cx="2545080" cy="2355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89630" cy="66421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展示資料庫內容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4345305" y="1950085"/>
            <a:ext cx="830580" cy="3460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716915"/>
            <a:ext cx="10497820" cy="558292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2076450" y="777875"/>
            <a:ext cx="1442085" cy="4794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Apach Web Server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657225"/>
            <a:ext cx="34480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403860"/>
            <a:ext cx="9324975" cy="60509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1217295" y="1158240"/>
          <a:ext cx="9881235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745"/>
                <a:gridCol w="3293745"/>
                <a:gridCol w="329374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Apache</a:t>
                      </a:r>
                      <a:endParaRPr 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adapter</a:t>
                      </a:r>
                      <a:endParaRPr 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Django</a:t>
                      </a:r>
                      <a:endParaRPr lang="en-US" sz="2800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marL="514350" indent="-514350">
                        <a:buAutoNum type="arabicPeriod"/>
                      </a:pPr>
                      <a:r>
                        <a:rPr lang="zh-TW" altLang="en-US" sz="2800"/>
                        <a:t>安</a:t>
                      </a:r>
                      <a:r>
                        <a:rPr lang="zh-TW" altLang="en-US" sz="2800"/>
                        <a:t>裝</a:t>
                      </a:r>
                      <a:endParaRPr lang="zh-TW" altLang="en-US" sz="2800"/>
                    </a:p>
                    <a:p>
                      <a:pPr marL="514350" indent="-514350">
                        <a:buAutoNum type="arabicPeriod"/>
                      </a:pPr>
                      <a:r>
                        <a:rPr lang="zh-TW" altLang="en-US" sz="2800"/>
                        <a:t>環境測</a:t>
                      </a:r>
                      <a:r>
                        <a:rPr lang="zh-TW" altLang="en-US" sz="2800"/>
                        <a:t>試</a:t>
                      </a:r>
                      <a:endParaRPr lang="zh-TW" altLang="en-US" sz="2800"/>
                    </a:p>
                    <a:p>
                      <a:pPr marL="514350" indent="-514350">
                        <a:buAutoNum type="arabicPeriod"/>
                      </a:pPr>
                      <a:r>
                        <a:rPr lang="zh-TW" altLang="en-US" sz="2800"/>
                        <a:t>開防火</a:t>
                      </a:r>
                      <a:r>
                        <a:rPr lang="zh-TW" altLang="en-US" sz="2800"/>
                        <a:t>牆</a:t>
                      </a:r>
                      <a:endParaRPr lang="zh-TW" altLang="en-US" sz="2800"/>
                    </a:p>
                    <a:p>
                      <a:pPr marL="514350" indent="-514350">
                        <a:buAutoNum type="arabicPeriod"/>
                      </a:pPr>
                      <a:r>
                        <a:rPr lang="zh-TW" altLang="en-US" sz="2800"/>
                        <a:t>安全強化設</a:t>
                      </a:r>
                      <a:r>
                        <a:rPr lang="zh-TW" altLang="en-US" sz="2800"/>
                        <a:t>定</a:t>
                      </a:r>
                      <a:endParaRPr lang="zh-TW" altLang="en-US" sz="2800"/>
                    </a:p>
                    <a:p>
                      <a:pPr marL="514350" indent="-514350">
                        <a:buAutoNum type="arabicPeriod"/>
                      </a:pPr>
                      <a:r>
                        <a:rPr lang="zh-TW" altLang="en-US" sz="2800"/>
                        <a:t>啟動</a:t>
                      </a:r>
                      <a:r>
                        <a:rPr lang="en-US" altLang="zh-TW" sz="2800"/>
                        <a:t> (httpd.conf)</a:t>
                      </a:r>
                      <a:endParaRPr lang="zh-TW" altLang="en-US" sz="2800"/>
                    </a:p>
                    <a:p>
                      <a:pPr marL="514350" indent="-514350">
                        <a:buAutoNum type="arabicPeriod"/>
                      </a:pPr>
                      <a:endParaRPr lang="zh-TW" altLang="en-US" sz="2800"/>
                    </a:p>
                    <a:p>
                      <a:pPr marL="514350" indent="-514350">
                        <a:buAutoNum type="arabicPeriod"/>
                      </a:pPr>
                      <a:endParaRPr lang="zh-TW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>
                          <a:sym typeface="+mn-ea"/>
                        </a:rPr>
                        <a:t>Mod_WSGI</a:t>
                      </a:r>
                      <a:endParaRPr lang="en-US" sz="2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800">
                          <a:sym typeface="+mn-ea"/>
                        </a:rPr>
                        <a:t>Mod_WSGI-Express</a:t>
                      </a:r>
                      <a:endParaRPr lang="en-US" sz="2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settings.py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wsgi.py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manage.py (staticfile)</a:t>
                      </a:r>
                      <a:endParaRPr lang="en-US" sz="2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1322705"/>
            <a:ext cx="5035550" cy="33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775460"/>
            <a:ext cx="7195185" cy="483108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852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裝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2965"/>
            <a:ext cx="3995420" cy="573405"/>
          </a:xfrm>
        </p:spPr>
        <p:txBody>
          <a:bodyPr/>
          <a:p>
            <a:r>
              <a:rPr lang="zh-TW" altLang="en-US" sz="2800"/>
              <a:t>察看</a:t>
            </a:r>
            <a:r>
              <a:rPr lang="en-US" altLang="zh-TW" sz="2800"/>
              <a:t>apache</a:t>
            </a:r>
            <a:r>
              <a:rPr lang="zh-TW" altLang="en-US" sz="2800"/>
              <a:t>版本</a:t>
            </a:r>
            <a:endParaRPr lang="zh-TW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66215"/>
            <a:ext cx="2362200" cy="48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8025"/>
            <a:ext cx="8933180" cy="796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07155"/>
            <a:ext cx="2510155" cy="4229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838200" y="3316605"/>
            <a:ext cx="2510155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/>
              <a:t>察看主機名</a:t>
            </a:r>
            <a:r>
              <a:rPr lang="zh-TW" altLang="en-US" sz="2800"/>
              <a:t>稱</a:t>
            </a:r>
            <a:endParaRPr lang="zh-TW" alt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64990"/>
            <a:ext cx="5360670" cy="4267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075" y="1631950"/>
            <a:ext cx="9947910" cy="17252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862965"/>
            <a:ext cx="5862320" cy="573405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hostname	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察看主機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ip address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5116195"/>
            <a:ext cx="4475480" cy="362585"/>
          </a:xfrm>
          <a:prstGeom prst="rect">
            <a:avLst/>
          </a:prstGeom>
        </p:spPr>
      </p:pic>
      <p:sp>
        <p:nvSpPr>
          <p:cNvPr id="3" name="Title 4"/>
          <p:cNvSpPr>
            <a:spLocks noGrp="1"/>
          </p:cNvSpPr>
          <p:nvPr/>
        </p:nvSpPr>
        <p:spPr>
          <a:xfrm>
            <a:off x="727075" y="4392295"/>
            <a:ext cx="399542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執行環境測試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042910" y="1631315"/>
            <a:ext cx="2631440" cy="4438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8043545" y="2501265"/>
            <a:ext cx="2631440" cy="4438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開防火牆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485" y="2075180"/>
            <a:ext cx="10899775" cy="372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4223385"/>
            <a:ext cx="9115425" cy="137160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49275" y="4577715"/>
            <a:ext cx="1479550" cy="2876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308475" y="5277485"/>
            <a:ext cx="1721485" cy="2876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485" y="2650490"/>
            <a:ext cx="8772525" cy="30480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7955915" y="2650490"/>
            <a:ext cx="1394460" cy="2876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10711180" y="2110740"/>
            <a:ext cx="767080" cy="3124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3153410"/>
            <a:ext cx="4863465" cy="3219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869305" y="3053080"/>
            <a:ext cx="1694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/>
              <a:t>重啟</a:t>
            </a:r>
            <a:endParaRPr lang="zh-TW" alt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安裝資料庫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2198370"/>
            <a:ext cx="12049125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4803140"/>
            <a:ext cx="6896100" cy="333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4132580"/>
            <a:ext cx="7444105" cy="450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" y="1599565"/>
            <a:ext cx="5534025" cy="4400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防火牆啟動與停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止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185035"/>
            <a:ext cx="7649210" cy="13303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啟動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2641600"/>
            <a:ext cx="10415270" cy="3066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796415"/>
            <a:ext cx="472440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Security Enhance Linux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防護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00630"/>
            <a:ext cx="1943735" cy="29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075"/>
            <a:ext cx="7835265" cy="339280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6096000" y="4257675"/>
            <a:ext cx="1721485" cy="2876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/>
        </p:nvSpPr>
        <p:spPr>
          <a:xfrm>
            <a:off x="838200" y="1758950"/>
            <a:ext cx="214503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/>
              <a:t>察看</a:t>
            </a:r>
            <a:r>
              <a:rPr lang="en-US" sz="2800"/>
              <a:t>SE </a:t>
            </a:r>
            <a:r>
              <a:rPr lang="zh-TW" altLang="en-US" sz="2800"/>
              <a:t>狀</a:t>
            </a:r>
            <a:r>
              <a:rPr lang="zh-TW" altLang="en-US" sz="2800"/>
              <a:t>態</a:t>
            </a:r>
            <a:endParaRPr lang="zh-TW" altLang="en-US" sz="2800"/>
          </a:p>
        </p:txBody>
      </p:sp>
      <p:sp>
        <p:nvSpPr>
          <p:cNvPr id="8" name="Title 4"/>
          <p:cNvSpPr>
            <a:spLocks noGrp="1"/>
          </p:cNvSpPr>
          <p:nvPr/>
        </p:nvSpPr>
        <p:spPr>
          <a:xfrm>
            <a:off x="8926830" y="4114800"/>
            <a:ext cx="214503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/>
              <a:t>強制</a:t>
            </a:r>
            <a:r>
              <a:rPr lang="zh-TW" altLang="en-US" sz="2800"/>
              <a:t>中</a:t>
            </a:r>
            <a:endParaRPr lang="zh-TW" altLang="en-US" sz="2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5375" cy="132588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沒有權限存取資源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" y="1877695"/>
            <a:ext cx="5309235" cy="2306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615" y="1885950"/>
            <a:ext cx="5848350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15" y="2582545"/>
            <a:ext cx="5821680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2185"/>
            <a:ext cx="2443480" cy="55816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停掉強制狀態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956175"/>
            <a:ext cx="3596005" cy="789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48175"/>
            <a:ext cx="6037580" cy="40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0675"/>
            <a:ext cx="2548255" cy="356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46910"/>
            <a:ext cx="1889760" cy="4108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57145"/>
            <a:ext cx="3696335" cy="33147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838200" y="3890010"/>
            <a:ext cx="2443480" cy="558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更改設定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檔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26845"/>
            <a:ext cx="5390515" cy="35496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安裝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wsgi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組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5945"/>
            <a:ext cx="6399530" cy="14027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25695"/>
            <a:ext cx="7689215" cy="1183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3565"/>
            <a:ext cx="4719955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1015365"/>
            <a:ext cx="6317615" cy="42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1617980"/>
            <a:ext cx="101346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140" y="311150"/>
            <a:ext cx="8309610" cy="623506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" y="736600"/>
            <a:ext cx="1297940" cy="376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45" y="736600"/>
            <a:ext cx="8296275" cy="376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1319530"/>
            <a:ext cx="5960110" cy="499554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1255"/>
            <a:ext cx="12192000" cy="6381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9950" y="514350"/>
            <a:ext cx="7840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/>
              <a:t>加入靜態路徑別</a:t>
            </a:r>
            <a:r>
              <a:rPr lang="zh-TW" altLang="en-US" sz="2800"/>
              <a:t>名，才會有圖片出</a:t>
            </a:r>
            <a:r>
              <a:rPr lang="zh-TW" altLang="en-US" sz="2800"/>
              <a:t>現</a:t>
            </a:r>
            <a:endParaRPr lang="zh-TW" alt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5" y="1905000"/>
            <a:ext cx="316738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40" y="748030"/>
            <a:ext cx="3916045" cy="378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1514475"/>
            <a:ext cx="7343775" cy="370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272665"/>
            <a:ext cx="11963400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480" y="953135"/>
            <a:ext cx="6905625" cy="4191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9950" y="30797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/>
              <a:t>換</a:t>
            </a:r>
            <a:r>
              <a:rPr lang="en-US" altLang="zh-TW" sz="2800"/>
              <a:t> port</a:t>
            </a:r>
            <a:endParaRPr lang="en-US" altLang="zh-TW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2593340"/>
            <a:ext cx="10277475" cy="4000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56945" y="1997075"/>
            <a:ext cx="4884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apache </a:t>
            </a:r>
            <a:r>
              <a:rPr lang="zh-TW" altLang="en-US" sz="2800"/>
              <a:t>名稱為</a:t>
            </a:r>
            <a:r>
              <a:rPr lang="en-US" altLang="zh-TW" sz="2800"/>
              <a:t> apache2 </a:t>
            </a:r>
            <a:r>
              <a:rPr lang="zh-TW" altLang="en-US" sz="2800"/>
              <a:t>之設</a:t>
            </a:r>
            <a:r>
              <a:rPr lang="zh-TW" altLang="en-US" sz="2800"/>
              <a:t>定</a:t>
            </a:r>
            <a:endParaRPr lang="zh-TW" alt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3590"/>
            <a:ext cx="7698105" cy="393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" y="5038725"/>
            <a:ext cx="12189460" cy="3498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69950" y="4018915"/>
            <a:ext cx="6009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/>
              <a:t>純靜態網頁伺服器，無</a:t>
            </a:r>
            <a:r>
              <a:rPr lang="en-US" altLang="zh-TW" sz="2800"/>
              <a:t> app </a:t>
            </a:r>
            <a:r>
              <a:rPr lang="zh-TW" altLang="en-US" sz="2800"/>
              <a:t>功</a:t>
            </a:r>
            <a:r>
              <a:rPr lang="zh-TW" altLang="en-US" sz="2800"/>
              <a:t>能</a:t>
            </a:r>
            <a:endParaRPr lang="zh-TW" altLang="en-US" sz="2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15"/>
            <a:ext cx="10515600" cy="106616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建立背景執行服務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95" y="5865495"/>
            <a:ext cx="7305675" cy="26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95" y="6258560"/>
            <a:ext cx="38862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5" y="5395595"/>
            <a:ext cx="3581400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07745"/>
            <a:ext cx="24384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" y="1386840"/>
            <a:ext cx="12030075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1087755"/>
            <a:ext cx="8611870" cy="2901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22960" y="529590"/>
            <a:ext cx="4884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/>
              <a:t>設定</a:t>
            </a:r>
            <a:r>
              <a:rPr lang="en-US" altLang="zh-TW" sz="2800"/>
              <a:t> apache </a:t>
            </a:r>
            <a:r>
              <a:rPr lang="zh-TW" altLang="en-US" sz="2800"/>
              <a:t>組</a:t>
            </a:r>
            <a:r>
              <a:rPr lang="zh-TW" altLang="en-US" sz="2800"/>
              <a:t>態</a:t>
            </a:r>
            <a:endParaRPr lang="zh-TW" altLang="en-US" sz="2800"/>
          </a:p>
        </p:txBody>
      </p:sp>
      <p:sp>
        <p:nvSpPr>
          <p:cNvPr id="6" name="Text Box 5"/>
          <p:cNvSpPr txBox="1"/>
          <p:nvPr/>
        </p:nvSpPr>
        <p:spPr>
          <a:xfrm>
            <a:off x="817245" y="2813050"/>
            <a:ext cx="573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/>
              <a:t>在上層目</a:t>
            </a:r>
            <a:r>
              <a:rPr lang="zh-TW" altLang="en-US" sz="2800"/>
              <a:t>錄，依</a:t>
            </a:r>
            <a:r>
              <a:rPr lang="en-US" altLang="zh-TW" sz="2800"/>
              <a:t> apache </a:t>
            </a:r>
            <a:r>
              <a:rPr lang="zh-TW" altLang="en-US" sz="2800"/>
              <a:t>組態執</a:t>
            </a:r>
            <a:r>
              <a:rPr lang="zh-TW" altLang="en-US" sz="2800"/>
              <a:t>行</a:t>
            </a:r>
            <a:endParaRPr lang="zh-TW" alt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430" y="2378075"/>
            <a:ext cx="4166870" cy="4479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3458210"/>
            <a:ext cx="6238875" cy="106680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1264285" y="1091565"/>
            <a:ext cx="975360" cy="2870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22960" y="3458210"/>
            <a:ext cx="782955" cy="3448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457835" y="4789170"/>
            <a:ext cx="66046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/>
              <a:t>在哪裡建立組態，就在哪裡執行。目錄結構才會對。意思是，不要這樣</a:t>
            </a:r>
            <a:r>
              <a:rPr lang="en-US" altLang="zh-TW"/>
              <a:t>:</a:t>
            </a:r>
            <a:endParaRPr lang="en-US" altLang="zh-TW"/>
          </a:p>
          <a:p>
            <a:r>
              <a:rPr lang="en-US" altLang="zh-TW"/>
              <a:t>$ cd  apache-wsgi</a:t>
            </a:r>
            <a:endParaRPr lang="en-US" altLang="zh-TW"/>
          </a:p>
          <a:p>
            <a:r>
              <a:rPr lang="en-US" altLang="zh-TW"/>
              <a:t>$ apachectl start  	(</a:t>
            </a:r>
            <a:r>
              <a:rPr lang="zh-TW" altLang="en-US"/>
              <a:t>載入</a:t>
            </a:r>
            <a:r>
              <a:rPr lang="en-US" altLang="zh-TW"/>
              <a:t>blog/wsgi.py </a:t>
            </a:r>
            <a:r>
              <a:rPr lang="zh-TW" altLang="en-US"/>
              <a:t>會失敗</a:t>
            </a:r>
            <a:r>
              <a:rPr lang="en-US" altLang="zh-TW"/>
              <a:t>)</a:t>
            </a:r>
            <a:endParaRPr lang="en-US" altLang="zh-TW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3470"/>
            <a:ext cx="1057910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18590"/>
            <a:ext cx="12192000" cy="269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25930"/>
            <a:ext cx="1537970" cy="2768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889000"/>
            <a:ext cx="12196445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3170"/>
            <a:ext cx="8753475" cy="32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3405"/>
            <a:ext cx="7734300" cy="34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42690"/>
            <a:ext cx="6677025" cy="276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41850"/>
            <a:ext cx="2895600" cy="323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110480"/>
            <a:ext cx="4191000" cy="89535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29005" y="360680"/>
            <a:ext cx="628205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 apachectl		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查看程序內容</a:t>
            </a:r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140960" y="5110480"/>
            <a:ext cx="628205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在背景執行了三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個程序</a:t>
            </a:r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8847455" y="889000"/>
            <a:ext cx="2029460" cy="2933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4932680" y="1175385"/>
            <a:ext cx="3914775" cy="2832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1175"/>
            <a:ext cx="10515600" cy="532765"/>
          </a:xfrm>
        </p:spPr>
        <p:txBody>
          <a:bodyPr/>
          <a:p>
            <a:r>
              <a:rPr lang="zh-TW" altLang="en-US"/>
              <a:t>若</a:t>
            </a:r>
            <a:r>
              <a:rPr lang="en-US" altLang="zh-TW"/>
              <a:t>Apache</a:t>
            </a:r>
            <a:r>
              <a:rPr lang="zh-TW" altLang="en-US"/>
              <a:t>為獨立運作的主機，與</a:t>
            </a:r>
            <a:r>
              <a:rPr lang="en-US" altLang="zh-TW"/>
              <a:t>django </a:t>
            </a:r>
            <a:r>
              <a:rPr lang="zh-TW" altLang="en-US"/>
              <a:t>分開，則需加入</a:t>
            </a:r>
            <a:r>
              <a:rPr lang="en-US" altLang="zh-TW"/>
              <a:t>host</a:t>
            </a:r>
            <a:r>
              <a:rPr lang="zh-TW" altLang="en-US"/>
              <a:t>設</a:t>
            </a:r>
            <a:r>
              <a:rPr lang="zh-TW" altLang="en-US"/>
              <a:t>定</a:t>
            </a:r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1270000"/>
            <a:ext cx="12020550" cy="685800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7430135" y="1270000"/>
            <a:ext cx="3827145" cy="3028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應用環境設定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36495"/>
            <a:ext cx="5608955" cy="3350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6915"/>
            <a:ext cx="3653790" cy="35814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1533525" y="4799965"/>
            <a:ext cx="3052445" cy="3371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670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靜態檔案蒐集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715635"/>
            <a:ext cx="5448935" cy="391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" y="1220470"/>
            <a:ext cx="3775075" cy="360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" y="2045970"/>
            <a:ext cx="4726940" cy="317754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680085" y="3230880"/>
            <a:ext cx="4726940" cy="3708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665" y="1311275"/>
            <a:ext cx="3267710" cy="479552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7802245" y="5715635"/>
            <a:ext cx="1712595" cy="3708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760" y="2568575"/>
            <a:ext cx="4693285" cy="4269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" y="297180"/>
            <a:ext cx="484505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844550"/>
            <a:ext cx="10640060" cy="16846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19455" y="356235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/>
              <a:t>在</a:t>
            </a:r>
            <a:r>
              <a:rPr lang="en-US" altLang="zh-TW" sz="2800"/>
              <a:t>/tmp/...</a:t>
            </a:r>
            <a:r>
              <a:rPr lang="zh-TW" altLang="en-US" sz="2800"/>
              <a:t>自動產生環境設定</a:t>
            </a:r>
            <a:r>
              <a:rPr lang="zh-TW" altLang="en-US" sz="2800"/>
              <a:t>檔</a:t>
            </a:r>
            <a:endParaRPr lang="zh-TW" altLang="en-US" sz="2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6065"/>
            <a:ext cx="10515600" cy="103314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執行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server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的幾種方式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" y="3357880"/>
            <a:ext cx="4238625" cy="323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1557655"/>
            <a:ext cx="4152900" cy="3333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99125" y="1522730"/>
            <a:ext cx="475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000"/>
              <a:t>django </a:t>
            </a:r>
            <a:r>
              <a:rPr lang="zh-TW" altLang="en-US" sz="2000"/>
              <a:t>自嗨版</a:t>
            </a:r>
            <a:r>
              <a:rPr lang="zh-TW" altLang="en-US" sz="2000">
                <a:sym typeface="+mn-ea"/>
              </a:rPr>
              <a:t>。前景執行。不用</a:t>
            </a:r>
            <a:r>
              <a:rPr lang="en-US" altLang="zh-TW" sz="2000">
                <a:sym typeface="+mn-ea"/>
              </a:rPr>
              <a:t>apache</a:t>
            </a:r>
            <a:endParaRPr lang="en-US" altLang="zh-TW" sz="2000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2263140"/>
            <a:ext cx="7239000" cy="3905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67740" y="2651125"/>
            <a:ext cx="870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000"/>
              <a:t>由</a:t>
            </a:r>
            <a:r>
              <a:rPr lang="en-US" altLang="zh-TW" sz="2000"/>
              <a:t> wsgi </a:t>
            </a:r>
            <a:r>
              <a:rPr lang="zh-TW" altLang="en-US" sz="2000"/>
              <a:t>啟動</a:t>
            </a:r>
            <a:r>
              <a:rPr lang="en-US" altLang="zh-TW" sz="2000"/>
              <a:t> apache</a:t>
            </a:r>
            <a:r>
              <a:rPr lang="zh-TW" altLang="en-US" sz="2000"/>
              <a:t>，帶入</a:t>
            </a:r>
            <a:r>
              <a:rPr lang="en-US" altLang="zh-TW" sz="2000"/>
              <a:t>django </a:t>
            </a:r>
            <a:r>
              <a:rPr lang="zh-TW" altLang="en-US" sz="2000"/>
              <a:t>設定。前景執</a:t>
            </a:r>
            <a:r>
              <a:rPr lang="zh-TW" altLang="en-US" sz="2000"/>
              <a:t>行</a:t>
            </a:r>
            <a:r>
              <a:rPr lang="en-US" altLang="zh-TW" sz="2000"/>
              <a:t> </a:t>
            </a:r>
            <a:endParaRPr lang="zh-TW" altLang="en-US" sz="2000"/>
          </a:p>
        </p:txBody>
      </p:sp>
      <p:sp>
        <p:nvSpPr>
          <p:cNvPr id="9" name="Text Box 8"/>
          <p:cNvSpPr txBox="1"/>
          <p:nvPr/>
        </p:nvSpPr>
        <p:spPr>
          <a:xfrm>
            <a:off x="5532120" y="3299460"/>
            <a:ext cx="5822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000"/>
              <a:t>由</a:t>
            </a:r>
            <a:r>
              <a:rPr lang="en-US" altLang="zh-TW" sz="2000"/>
              <a:t>django</a:t>
            </a:r>
            <a:r>
              <a:rPr lang="zh-TW" altLang="en-US" sz="2000"/>
              <a:t>啟動</a:t>
            </a:r>
            <a:r>
              <a:rPr lang="en-US" altLang="zh-TW" sz="2000"/>
              <a:t> wsgi</a:t>
            </a:r>
            <a:r>
              <a:rPr lang="zh-TW" altLang="en-US" sz="2000"/>
              <a:t>與</a:t>
            </a:r>
            <a:r>
              <a:rPr lang="en-US" altLang="zh-TW" sz="2000"/>
              <a:t>apache</a:t>
            </a:r>
            <a:r>
              <a:rPr lang="zh-TW" altLang="en-US" sz="2000"/>
              <a:t>，前景執行</a:t>
            </a:r>
            <a:r>
              <a:rPr lang="en-US" altLang="zh-TW" sz="2000"/>
              <a:t> </a:t>
            </a:r>
            <a:endParaRPr lang="zh-TW" altLang="en-US" sz="2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" y="4208145"/>
            <a:ext cx="1162685" cy="334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835" y="4200525"/>
            <a:ext cx="5574665" cy="3429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67740" y="4543425"/>
            <a:ext cx="87007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000"/>
              <a:t>由</a:t>
            </a:r>
            <a:r>
              <a:rPr lang="en-US" altLang="zh-TW" sz="2000"/>
              <a:t> wsgi </a:t>
            </a:r>
            <a:r>
              <a:rPr lang="zh-TW" altLang="en-US" sz="2000"/>
              <a:t>啟動</a:t>
            </a:r>
            <a:r>
              <a:rPr lang="en-US" altLang="zh-TW" sz="2000"/>
              <a:t> apache</a:t>
            </a:r>
            <a:r>
              <a:rPr lang="zh-TW" altLang="en-US" sz="2000"/>
              <a:t>，帶入</a:t>
            </a:r>
            <a:r>
              <a:rPr lang="en-US" altLang="zh-TW" sz="2000"/>
              <a:t>django </a:t>
            </a:r>
            <a:r>
              <a:rPr lang="zh-TW" altLang="en-US" sz="2000"/>
              <a:t>設定。背景執行。但要先以</a:t>
            </a:r>
            <a:r>
              <a:rPr lang="en-US" altLang="zh-TW" sz="2000"/>
              <a:t>express setup-server </a:t>
            </a:r>
            <a:r>
              <a:rPr lang="zh-TW" altLang="en-US" sz="2000"/>
              <a:t>設定組態路徑。</a:t>
            </a:r>
            <a:r>
              <a:rPr lang="en-US" altLang="zh-TW" sz="2000"/>
              <a:t> </a:t>
            </a:r>
            <a:endParaRPr lang="zh-TW" altLang="en-US" sz="2000"/>
          </a:p>
        </p:txBody>
      </p:sp>
      <p:sp>
        <p:nvSpPr>
          <p:cNvPr id="12" name="Text Box 11"/>
          <p:cNvSpPr txBox="1"/>
          <p:nvPr/>
        </p:nvSpPr>
        <p:spPr>
          <a:xfrm>
            <a:off x="358140" y="1449705"/>
            <a:ext cx="438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1.</a:t>
            </a:r>
            <a:endParaRPr lang="en-US" sz="2800"/>
          </a:p>
        </p:txBody>
      </p:sp>
      <p:sp>
        <p:nvSpPr>
          <p:cNvPr id="13" name="Text Box 12"/>
          <p:cNvSpPr txBox="1"/>
          <p:nvPr/>
        </p:nvSpPr>
        <p:spPr>
          <a:xfrm>
            <a:off x="358140" y="2189480"/>
            <a:ext cx="438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2.</a:t>
            </a:r>
            <a:endParaRPr lang="en-US" sz="2800"/>
          </a:p>
        </p:txBody>
      </p:sp>
      <p:sp>
        <p:nvSpPr>
          <p:cNvPr id="14" name="Text Box 13"/>
          <p:cNvSpPr txBox="1"/>
          <p:nvPr/>
        </p:nvSpPr>
        <p:spPr>
          <a:xfrm>
            <a:off x="358140" y="3234055"/>
            <a:ext cx="438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3.</a:t>
            </a:r>
            <a:endParaRPr lang="en-US" sz="2800"/>
          </a:p>
        </p:txBody>
      </p:sp>
      <p:sp>
        <p:nvSpPr>
          <p:cNvPr id="15" name="Text Box 14"/>
          <p:cNvSpPr txBox="1"/>
          <p:nvPr/>
        </p:nvSpPr>
        <p:spPr>
          <a:xfrm>
            <a:off x="358140" y="4094480"/>
            <a:ext cx="438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4.</a:t>
            </a:r>
            <a:endParaRPr lang="en-US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" y="5396230"/>
            <a:ext cx="4464685" cy="33909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358140" y="5299710"/>
            <a:ext cx="438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5.</a:t>
            </a:r>
            <a:endParaRPr lang="en-US" sz="2800"/>
          </a:p>
        </p:txBody>
      </p:sp>
      <p:sp>
        <p:nvSpPr>
          <p:cNvPr id="18" name="Text Box 17"/>
          <p:cNvSpPr txBox="1"/>
          <p:nvPr/>
        </p:nvSpPr>
        <p:spPr>
          <a:xfrm>
            <a:off x="967740" y="5763895"/>
            <a:ext cx="9488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000"/>
              <a:t>直接以</a:t>
            </a:r>
            <a:r>
              <a:rPr lang="en-US" altLang="zh-TW" sz="2000"/>
              <a:t>root </a:t>
            </a:r>
            <a:r>
              <a:rPr lang="zh-TW" altLang="en-US" sz="2000"/>
              <a:t>身分啟動</a:t>
            </a:r>
            <a:r>
              <a:rPr lang="en-US" altLang="zh-TW" sz="2000"/>
              <a:t> apache, </a:t>
            </a:r>
            <a:r>
              <a:rPr lang="zh-TW" altLang="en-US" sz="2000"/>
              <a:t>再依設定檔找到</a:t>
            </a:r>
            <a:r>
              <a:rPr lang="en-US" altLang="zh-TW" sz="2000"/>
              <a:t> wsgi.py </a:t>
            </a:r>
            <a:r>
              <a:rPr lang="zh-TW" altLang="en-US" sz="2000"/>
              <a:t>串接</a:t>
            </a:r>
            <a:r>
              <a:rPr lang="en-US" altLang="zh-TW" sz="2000"/>
              <a:t> django</a:t>
            </a:r>
            <a:r>
              <a:rPr lang="zh-TW" altLang="en-US" sz="2000"/>
              <a:t>。背景執行，功能完整。但所有設定都自己來，很容易出錯。尤其</a:t>
            </a:r>
            <a:r>
              <a:rPr lang="en-US" altLang="zh-TW" sz="2000"/>
              <a:t>django</a:t>
            </a:r>
            <a:r>
              <a:rPr lang="zh-TW" altLang="en-US" sz="2000"/>
              <a:t>不能用</a:t>
            </a:r>
            <a:r>
              <a:rPr lang="en-US" altLang="zh-TW" sz="2000"/>
              <a:t>root </a:t>
            </a:r>
            <a:r>
              <a:rPr lang="zh-TW" altLang="en-US" sz="2000"/>
              <a:t>啟動</a:t>
            </a:r>
            <a:r>
              <a:rPr lang="en-US" altLang="zh-TW" sz="2000"/>
              <a:t>apache</a:t>
            </a:r>
            <a:r>
              <a:rPr lang="zh-TW" altLang="en-US" sz="2000"/>
              <a:t>。</a:t>
            </a:r>
            <a:endParaRPr lang="zh-TW" altLang="en-US" sz="2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1405255"/>
            <a:ext cx="4048125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1785620"/>
            <a:ext cx="7486650" cy="29527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/>
        </p:nvSpPr>
        <p:spPr>
          <a:xfrm>
            <a:off x="612140" y="673735"/>
            <a:ext cx="417068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apache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安裝列表清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單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612140" y="2967990"/>
            <a:ext cx="3052445" cy="5549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5630"/>
            <a:ext cx="2804795" cy="57467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初始設定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842010" y="2767965"/>
            <a:ext cx="280479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賦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能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842010" y="4940300"/>
            <a:ext cx="280479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啟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動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1296670"/>
            <a:ext cx="9312910" cy="375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1697355"/>
            <a:ext cx="5253990" cy="375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" y="3359150"/>
            <a:ext cx="6099175" cy="339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" y="3723640"/>
            <a:ext cx="12155805" cy="5746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" y="5514975"/>
            <a:ext cx="616077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1356995"/>
            <a:ext cx="4766310" cy="327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988820"/>
            <a:ext cx="12169775" cy="220726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/>
        </p:nvSpPr>
        <p:spPr>
          <a:xfrm>
            <a:off x="612140" y="511175"/>
            <a:ext cx="314071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安裝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apache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開發版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1178560"/>
            <a:ext cx="5607685" cy="334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335"/>
            <a:ext cx="12183110" cy="877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" y="4328795"/>
            <a:ext cx="12183745" cy="12001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0050" y="3687445"/>
            <a:ext cx="973201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root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身分在虛擬環境中執行。安裝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mod_wsgi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模組到系統中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00050" y="508000"/>
            <a:ext cx="973201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在虛擬環境中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mod_wsgi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的模組設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635" y="4328795"/>
            <a:ext cx="1877695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391785" y="5751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/>
              <a:t>這無法用</a:t>
            </a:r>
            <a:r>
              <a:rPr lang="en-US" altLang="zh-TW"/>
              <a:t> sudo </a:t>
            </a:r>
            <a:r>
              <a:rPr lang="zh-TW" altLang="en-US"/>
              <a:t>做</a:t>
            </a:r>
            <a:endParaRPr lang="zh-TW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代理伺服器架構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925"/>
            <a:ext cx="10515600" cy="94932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proxy 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代理主機方式設定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1400"/>
            <a:ext cx="3756660" cy="508635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p>
            <a:r>
              <a:rPr lang="en-US"/>
              <a:t>192.168.231.129:8000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7586980" y="1041400"/>
            <a:ext cx="3841750" cy="50863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192.168.231.128:8000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2048510"/>
            <a:ext cx="15906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2677795"/>
            <a:ext cx="7734300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420"/>
            <a:ext cx="291465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" y="3434715"/>
            <a:ext cx="3975735" cy="252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" y="3753485"/>
            <a:ext cx="6624320" cy="31045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375" y="1772285"/>
            <a:ext cx="5000625" cy="27622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099685" y="1156970"/>
            <a:ext cx="1817370" cy="2914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063105" y="3642995"/>
            <a:ext cx="4586605" cy="2980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/>
              <a:t>兩方的</a:t>
            </a:r>
            <a:r>
              <a:rPr lang="en-US" altLang="zh-TW" sz="2400"/>
              <a:t>webserver</a:t>
            </a:r>
            <a:r>
              <a:rPr lang="zh-TW" altLang="en-US" sz="2400"/>
              <a:t>都要</a:t>
            </a:r>
            <a:r>
              <a:rPr lang="en-US" altLang="zh-TW" sz="2400"/>
              <a:t>run</a:t>
            </a:r>
            <a:r>
              <a:rPr lang="zh-TW" altLang="en-US" sz="2400"/>
              <a:t>起來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129</a:t>
            </a:r>
            <a:r>
              <a:rPr lang="zh-TW" altLang="en-US" sz="2400"/>
              <a:t>主機的</a:t>
            </a:r>
            <a:r>
              <a:rPr lang="en-US" altLang="zh-TW" sz="2400"/>
              <a:t>apache, </a:t>
            </a:r>
            <a:r>
              <a:rPr lang="zh-TW" altLang="en-US" sz="2400"/>
              <a:t>在</a:t>
            </a:r>
            <a:r>
              <a:rPr lang="en-US" altLang="zh-TW" sz="2400"/>
              <a:t>8000</a:t>
            </a:r>
            <a:r>
              <a:rPr lang="zh-TW" altLang="en-US" sz="2400"/>
              <a:t>埠有要求時，會轉向去</a:t>
            </a:r>
            <a:r>
              <a:rPr lang="en-US" altLang="zh-TW" sz="2400"/>
              <a:t>128</a:t>
            </a:r>
            <a:r>
              <a:rPr lang="zh-TW" altLang="en-US" sz="2400"/>
              <a:t>主機</a:t>
            </a:r>
            <a:r>
              <a:rPr lang="en-US" altLang="zh-TW" sz="2400"/>
              <a:t>8000</a:t>
            </a:r>
            <a:r>
              <a:rPr lang="zh-TW" altLang="en-US" sz="2400"/>
              <a:t>埠的</a:t>
            </a:r>
            <a:r>
              <a:rPr lang="en-US" altLang="zh-TW" sz="2400"/>
              <a:t>apache</a:t>
            </a:r>
            <a:r>
              <a:rPr lang="zh-TW" altLang="en-US" sz="2400"/>
              <a:t>。</a:t>
            </a:r>
            <a:endParaRPr lang="zh-TW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/>
              <a:t>注意雙方的防火牆還有</a:t>
            </a:r>
            <a:r>
              <a:rPr lang="en-US" altLang="zh-TW" sz="2400"/>
              <a:t> selinux </a:t>
            </a:r>
            <a:r>
              <a:rPr lang="zh-TW" altLang="en-US" sz="2400"/>
              <a:t>會擋。可以都先關掉。</a:t>
            </a:r>
            <a:endParaRPr lang="zh-TW" altLang="en-US" sz="2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4705"/>
          </a:xfrm>
        </p:spPr>
        <p:txBody>
          <a:bodyPr/>
          <a:p>
            <a:r>
              <a:rPr lang="zh-TW" altLang="en-US"/>
              <a:t>佈署靜態檔案路</a:t>
            </a:r>
            <a:r>
              <a:rPr lang="zh-TW" altLang="en-US"/>
              <a:t>徑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125" y="1595755"/>
            <a:ext cx="5257800" cy="1603375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p>
            <a:pPr marL="0" indent="0">
              <a:buNone/>
            </a:pPr>
            <a:r>
              <a:rPr lang="en-US"/>
              <a:t>in proxy server (192.168.231.129)</a:t>
            </a:r>
            <a:endParaRPr lang="en-US"/>
          </a:p>
          <a:p>
            <a:r>
              <a:rPr lang="en-US"/>
              <a:t>cd /var/www/html</a:t>
            </a:r>
            <a:endParaRPr lang="en-US"/>
          </a:p>
          <a:p>
            <a:r>
              <a:rPr lang="en-US"/>
              <a:t>mkdir static static/css static/imgs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3513455"/>
            <a:ext cx="5298440" cy="3232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471920" y="1636395"/>
            <a:ext cx="50177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/>
              <a:t>在代理伺服器上建立好靜態檔的路徑</a:t>
            </a:r>
            <a:endParaRPr lang="zh-TW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/>
              <a:t>更改靜態檔路徑擁有者的屬性，由</a:t>
            </a:r>
            <a:r>
              <a:rPr lang="en-US" altLang="zh-TW" sz="2800"/>
              <a:t>root </a:t>
            </a:r>
            <a:r>
              <a:rPr lang="zh-TW" altLang="en-US" sz="2800"/>
              <a:t>改為</a:t>
            </a:r>
            <a:r>
              <a:rPr lang="en-US" altLang="zh-TW" sz="2800"/>
              <a:t> usher</a:t>
            </a:r>
            <a:endParaRPr lang="en-US" altLang="zh-TW" sz="2800"/>
          </a:p>
        </p:txBody>
      </p:sp>
      <p:sp>
        <p:nvSpPr>
          <p:cNvPr id="9" name="Text Box 8"/>
          <p:cNvSpPr txBox="1"/>
          <p:nvPr/>
        </p:nvSpPr>
        <p:spPr>
          <a:xfrm>
            <a:off x="903605" y="4776470"/>
            <a:ext cx="101320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/var/www/html </a:t>
            </a:r>
            <a:r>
              <a:rPr lang="zh-TW" altLang="en-US" sz="2800"/>
              <a:t>為</a:t>
            </a:r>
            <a:r>
              <a:rPr lang="en-US" altLang="zh-TW" sz="2800"/>
              <a:t> apache </a:t>
            </a:r>
            <a:r>
              <a:rPr lang="zh-TW" altLang="en-US" sz="2800"/>
              <a:t>內定的</a:t>
            </a:r>
            <a:r>
              <a:rPr lang="en-US" altLang="zh-TW" sz="2800"/>
              <a:t> DocumentRoot</a:t>
            </a:r>
            <a:r>
              <a:rPr lang="zh-TW" altLang="en-US" sz="2800"/>
              <a:t>，也就是</a:t>
            </a:r>
            <a:r>
              <a:rPr lang="en-US" altLang="zh-TW" sz="2800"/>
              <a:t>80</a:t>
            </a:r>
            <a:r>
              <a:rPr lang="zh-TW" altLang="en-US" sz="2800"/>
              <a:t>埠所指之</a:t>
            </a:r>
            <a:r>
              <a:rPr lang="zh-TW" altLang="en-US" sz="2800"/>
              <a:t>處</a:t>
            </a:r>
            <a:endParaRPr lang="zh-TW" altLang="en-US" sz="2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760"/>
          </a:xfrm>
        </p:spPr>
        <p:txBody>
          <a:bodyPr/>
          <a:p>
            <a:r>
              <a:rPr lang="zh-TW" altLang="en-US">
                <a:sym typeface="+mn-ea"/>
              </a:rPr>
              <a:t>複製靜態檔案到代理伺服</a:t>
            </a:r>
            <a:r>
              <a:rPr lang="zh-TW" altLang="en-US">
                <a:sym typeface="+mn-ea"/>
              </a:rPr>
              <a:t>器</a:t>
            </a:r>
            <a:endParaRPr lang="zh-TW" altLang="en-US">
              <a:sym typeface="+mn-ea"/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963930" y="1677035"/>
            <a:ext cx="5257800" cy="1117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in app server (192.168.231.128)</a:t>
            </a:r>
            <a:endParaRPr lang="en-US"/>
          </a:p>
          <a:p>
            <a:r>
              <a:rPr lang="en-US"/>
              <a:t>cd /mnt/django/blog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3174365"/>
            <a:ext cx="9155430" cy="333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3752215"/>
            <a:ext cx="10696575" cy="98234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979170" y="4886960"/>
            <a:ext cx="6608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/>
              <a:t>用</a:t>
            </a:r>
            <a:r>
              <a:rPr lang="en-US" altLang="zh-TW" sz="2800"/>
              <a:t>scp </a:t>
            </a:r>
            <a:r>
              <a:rPr lang="zh-TW" altLang="en-US" sz="2800"/>
              <a:t>指令，將靜態路徑全部複製過去。</a:t>
            </a:r>
            <a:endParaRPr lang="zh-TW" alt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235" y="567690"/>
            <a:ext cx="327660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2319020"/>
            <a:ext cx="7169150" cy="1992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更改靜態檔</a:t>
            </a:r>
            <a:r>
              <a:rPr lang="en-US" altLang="zh-TW"/>
              <a:t>URL</a:t>
            </a:r>
            <a:r>
              <a:rPr lang="zh-TW" altLang="en-US"/>
              <a:t>參數</a:t>
            </a:r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884045"/>
            <a:ext cx="3562350" cy="337185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3689350" y="3005455"/>
            <a:ext cx="5080000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347470" y="4792980"/>
            <a:ext cx="96907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800"/>
              <a:t>http:// </a:t>
            </a:r>
            <a:r>
              <a:rPr lang="zh-TW" altLang="en-US" sz="2800"/>
              <a:t>這個協定標頭不能省略而衹寫</a:t>
            </a:r>
            <a:r>
              <a:rPr lang="en-US" altLang="zh-TW" sz="2800"/>
              <a:t> ip</a:t>
            </a:r>
            <a:r>
              <a:rPr lang="zh-TW" altLang="en-US" sz="2800"/>
              <a:t>，不然系統會把</a:t>
            </a:r>
            <a:r>
              <a:rPr lang="en-US" altLang="zh-TW" sz="2800"/>
              <a:t>ip </a:t>
            </a:r>
            <a:r>
              <a:rPr lang="zh-TW" altLang="en-US" sz="2800"/>
              <a:t>當作路徑名稱，變為</a:t>
            </a:r>
            <a:r>
              <a:rPr lang="en-US" altLang="zh-TW" sz="2800"/>
              <a:t> /192.168.231.129</a:t>
            </a:r>
            <a:r>
              <a:rPr lang="zh-TW" altLang="en-US" sz="2800"/>
              <a:t>。會找不到靜態檔案。</a:t>
            </a:r>
            <a:endParaRPr lang="zh-TW" altLang="en-US" sz="2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" y="300990"/>
            <a:ext cx="1200912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rcRect l="6107" t="7064" r="4823" b="7380"/>
          <a:stretch>
            <a:fillRect/>
          </a:stretch>
        </p:blipFill>
        <p:spPr>
          <a:xfrm>
            <a:off x="269240" y="899160"/>
            <a:ext cx="11713845" cy="42195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93620" y="3796665"/>
            <a:ext cx="138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proxy server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293620" y="5379720"/>
            <a:ext cx="7889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*:8000	=======&gt;		   app server		dynamic file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161540" y="1310005"/>
            <a:ext cx="1384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*:80</a:t>
            </a:r>
            <a:endParaRPr lang="en-US"/>
          </a:p>
          <a:p>
            <a:r>
              <a:rPr lang="en-US"/>
              <a:t>static file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46705" y="1955165"/>
            <a:ext cx="6985" cy="75311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46705" y="4315460"/>
            <a:ext cx="0" cy="10477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185035" y="121285"/>
            <a:ext cx="7870190" cy="6595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"/>
          <p:cNvSpPr>
            <a:spLocks noGrp="1"/>
          </p:cNvSpPr>
          <p:nvPr/>
        </p:nvSpPr>
        <p:spPr>
          <a:xfrm>
            <a:off x="788035" y="390525"/>
            <a:ext cx="280479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看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788035" y="4993005"/>
            <a:ext cx="280479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終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止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8035" y="965200"/>
            <a:ext cx="7096125" cy="353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1419860"/>
            <a:ext cx="10601325" cy="32575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7660640" y="4309110"/>
            <a:ext cx="336613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35" y="5567680"/>
            <a:ext cx="6775450" cy="37909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42900" y="1209040"/>
            <a:ext cx="11506835" cy="42068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Docker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2960" y="266700"/>
            <a:ext cx="8429625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85" y="1443355"/>
            <a:ext cx="10422890" cy="319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" y="1762760"/>
            <a:ext cx="4070985" cy="2908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838200" y="862965"/>
            <a:ext cx="399542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加入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儲存庫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" y="3133725"/>
            <a:ext cx="10606405" cy="271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85" y="3413125"/>
            <a:ext cx="6051550" cy="2832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680085" y="2512060"/>
            <a:ext cx="399542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安裝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Docker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式庫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85" y="4223385"/>
            <a:ext cx="10690225" cy="20472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32585"/>
            <a:ext cx="5496560" cy="3498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啟動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docker</a:t>
            </a:r>
            <a:endParaRPr lang="en-US" altLang="zh-TW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45230"/>
            <a:ext cx="7319645" cy="316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9900"/>
            <a:ext cx="3115945" cy="3625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680085" y="3023870"/>
            <a:ext cx="399542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將自己加入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docker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組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295" y="10795"/>
            <a:ext cx="8830945" cy="682815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1"/>
          <p:cNvSpPr>
            <a:spLocks noGrp="1"/>
          </p:cNvSpPr>
          <p:nvPr/>
        </p:nvSpPr>
        <p:spPr>
          <a:xfrm>
            <a:off x="1099185" y="628650"/>
            <a:ext cx="399542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查看版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810" y="1367790"/>
            <a:ext cx="2980690" cy="32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0" y="873125"/>
            <a:ext cx="6889750" cy="59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" y="2957195"/>
            <a:ext cx="412432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" y="3271520"/>
            <a:ext cx="5133975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登入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1691005"/>
            <a:ext cx="2656840" cy="360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4940935"/>
            <a:ext cx="11746865" cy="323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5380355"/>
            <a:ext cx="2851785" cy="32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2190115"/>
            <a:ext cx="11111230" cy="128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" y="3681730"/>
            <a:ext cx="12030075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185" y="1434465"/>
            <a:ext cx="4162425" cy="2857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1099185" y="628650"/>
            <a:ext cx="3995420" cy="57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hello world 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測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試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620"/>
            <a:ext cx="12192000" cy="270192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8345"/>
            <a:ext cx="2812415" cy="70675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蒐尋遠端鏡像名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4873625"/>
            <a:ext cx="2562225" cy="3238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911860" y="3970020"/>
            <a:ext cx="4352925" cy="70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列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出本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地鏡像名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95" y="5394325"/>
            <a:ext cx="10315575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" y="1522095"/>
            <a:ext cx="362902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3900"/>
            <a:ext cx="12192000" cy="52451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11032490" y="2239010"/>
            <a:ext cx="742950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1316990"/>
            <a:ext cx="7966710" cy="2736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838200" y="571500"/>
            <a:ext cx="4352925" cy="70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安裝並執行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apache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9160"/>
            <a:ext cx="6172200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540"/>
            <a:ext cx="7321550" cy="3003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838200" y="3728085"/>
            <a:ext cx="4352925" cy="70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運行程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序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32630"/>
            <a:ext cx="1590675" cy="314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9675"/>
            <a:ext cx="8202295" cy="5708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565" y="5663565"/>
            <a:ext cx="8814435" cy="545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125" y="1602105"/>
            <a:ext cx="6867525" cy="2667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201660" y="2004060"/>
            <a:ext cx="3799205" cy="1666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TW"/>
              <a:t>1.</a:t>
            </a:r>
            <a:r>
              <a:rPr lang="zh-TW" altLang="en-US"/>
              <a:t>本機</a:t>
            </a:r>
            <a:r>
              <a:rPr lang="en-US" altLang="zh-TW"/>
              <a:t>8000</a:t>
            </a:r>
            <a:r>
              <a:rPr lang="zh-TW" altLang="en-US"/>
              <a:t>埠會轉到</a:t>
            </a:r>
            <a:r>
              <a:rPr lang="en-US" altLang="zh-TW"/>
              <a:t>docker 80 port</a:t>
            </a:r>
            <a:endParaRPr lang="en-US" altLang="zh-TW"/>
          </a:p>
          <a:p>
            <a:r>
              <a:rPr lang="en-US" altLang="zh-TW"/>
              <a:t>2. -v (volume) </a:t>
            </a:r>
            <a:r>
              <a:rPr lang="zh-TW" altLang="en-US"/>
              <a:t>本機端</a:t>
            </a:r>
            <a:r>
              <a:rPr lang="en-US" altLang="zh-TW"/>
              <a:t> home/usher/www </a:t>
            </a:r>
            <a:r>
              <a:rPr lang="zh-TW" altLang="en-US"/>
              <a:t>被映射到</a:t>
            </a:r>
            <a:r>
              <a:rPr lang="en-US" altLang="zh-TW"/>
              <a:t> docker </a:t>
            </a:r>
            <a:r>
              <a:rPr lang="zh-TW" altLang="en-US"/>
              <a:t>端的</a:t>
            </a:r>
            <a:r>
              <a:rPr lang="en-US" altLang="zh-TW"/>
              <a:t>...apache/htdocs</a:t>
            </a:r>
            <a:r>
              <a:rPr lang="zh-TW" altLang="en-US"/>
              <a:t>。意思是</a:t>
            </a:r>
            <a:r>
              <a:rPr lang="en-US" altLang="zh-TW"/>
              <a:t>:</a:t>
            </a:r>
            <a:r>
              <a:rPr lang="zh-TW" altLang="en-US"/>
              <a:t>後者僅是一個符號聯結到本</a:t>
            </a:r>
            <a:r>
              <a:rPr lang="zh-TW" altLang="en-US"/>
              <a:t>機。</a:t>
            </a:r>
            <a:endParaRPr lang="zh-TW" altLang="en-US"/>
          </a:p>
        </p:txBody>
      </p:sp>
      <p:sp>
        <p:nvSpPr>
          <p:cNvPr id="3" name="Rectangles 2"/>
          <p:cNvSpPr/>
          <p:nvPr/>
        </p:nvSpPr>
        <p:spPr>
          <a:xfrm>
            <a:off x="5648960" y="1322705"/>
            <a:ext cx="1630045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11021060" y="5929630"/>
            <a:ext cx="1170940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"/>
          <p:cNvSpPr>
            <a:spLocks noGrp="1"/>
          </p:cNvSpPr>
          <p:nvPr/>
        </p:nvSpPr>
        <p:spPr>
          <a:xfrm>
            <a:off x="788035" y="605155"/>
            <a:ext cx="6136640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換以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postgres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使用者身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分登入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1179830"/>
            <a:ext cx="4138295" cy="346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1946275"/>
            <a:ext cx="8067040" cy="14833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202420" y="1871980"/>
            <a:ext cx="23063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/>
              <a:t>建立資料庫</a:t>
            </a:r>
            <a:endParaRPr lang="zh-TW" altLang="en-US" sz="2800"/>
          </a:p>
          <a:p>
            <a:r>
              <a:rPr lang="zh-TW" altLang="en-US" sz="2800"/>
              <a:t>新增使用者</a:t>
            </a:r>
            <a:endParaRPr lang="zh-TW" altLang="en-US" sz="2800"/>
          </a:p>
          <a:p>
            <a:r>
              <a:rPr lang="zh-TW" altLang="en-US" sz="2800"/>
              <a:t>輸入密碼</a:t>
            </a:r>
            <a:endParaRPr lang="zh-TW" altLang="en-US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35" y="4598035"/>
            <a:ext cx="5754370" cy="3905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/>
        </p:nvSpPr>
        <p:spPr>
          <a:xfrm>
            <a:off x="788035" y="3954780"/>
            <a:ext cx="7325360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postgres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使用者身分登入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 sql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955675" y="1946275"/>
            <a:ext cx="1515745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666230" y="2669540"/>
            <a:ext cx="1309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>
                    <a:lumMod val="75000"/>
                  </a:schemeClr>
                </a:solidFill>
              </a:rPr>
              <a:t>(dbuser)</a:t>
            </a:r>
            <a:endParaRPr 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648200" y="3030855"/>
            <a:ext cx="1309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>
                    <a:lumMod val="75000"/>
                  </a:schemeClr>
                </a:solidFill>
              </a:rPr>
              <a:t>(dbuser)</a:t>
            </a:r>
            <a:endParaRPr lang="en-US" sz="20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275715"/>
            <a:ext cx="4435475" cy="35750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838200" y="571500"/>
            <a:ext cx="4352925" cy="70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停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止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apache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9145"/>
            <a:ext cx="4406265" cy="3683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838200" y="2590165"/>
            <a:ext cx="4352925" cy="70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啟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動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apache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38750"/>
            <a:ext cx="3929380" cy="390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838200" y="4505325"/>
            <a:ext cx="4352925" cy="70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移除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apache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815" y="1282065"/>
            <a:ext cx="5362575" cy="32385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6266815" y="568960"/>
            <a:ext cx="4352925" cy="70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執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行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215" y="2197735"/>
            <a:ext cx="6353175" cy="2857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/>
        </p:nvSpPr>
        <p:spPr>
          <a:xfrm>
            <a:off x="6266815" y="1612265"/>
            <a:ext cx="4352925" cy="70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進入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docker, apache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鏡</a:t>
            </a:r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像</a:t>
            </a:r>
            <a:endParaRPr lang="zh-TW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815" y="3883025"/>
            <a:ext cx="2637155" cy="307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6815" y="4273550"/>
            <a:ext cx="1650365" cy="30035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6266815" y="3347720"/>
            <a:ext cx="4352925" cy="581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獲取</a:t>
            </a:r>
            <a:r>
              <a:rPr lang="en-US" altLang="zh-TW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apache ip</a:t>
            </a:r>
            <a:endParaRPr lang="en-US" altLang="zh-TW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304915" y="47675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localhost:8000 = 172.17.0.2:80</a:t>
            </a:r>
            <a:endParaRPr lang="en-US"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打包自己的</a:t>
            </a:r>
            <a:r>
              <a:rPr lang="en-US" altLang="zh-TW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apache</a:t>
            </a:r>
            <a:r>
              <a:rPr lang="zh-TW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鏡像</a:t>
            </a:r>
            <a:endParaRPr lang="zh-TW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858010" cy="483235"/>
          </a:xfrm>
        </p:spPr>
        <p:txBody>
          <a:bodyPr/>
          <a:p>
            <a:r>
              <a:rPr lang="zh-TW" altLang="en-US"/>
              <a:t>建立目</a:t>
            </a:r>
            <a:r>
              <a:rPr lang="zh-TW" altLang="en-US"/>
              <a:t>錄</a:t>
            </a:r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2443480"/>
            <a:ext cx="7711440" cy="30162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989330" y="3429000"/>
            <a:ext cx="8749030" cy="483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cp  /etc/httpd/conf/httpd.conf  conf		</a:t>
            </a:r>
            <a:r>
              <a:rPr lang="zh-TW" altLang="en-US"/>
              <a:t>複製一份過</a:t>
            </a:r>
            <a:r>
              <a:rPr lang="zh-TW" altLang="en-US"/>
              <a:t>來</a:t>
            </a:r>
            <a:endParaRPr lang="zh-TW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2947670"/>
            <a:ext cx="1699895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15" y="5043170"/>
            <a:ext cx="2385695" cy="28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15" y="5528310"/>
            <a:ext cx="9189720" cy="65405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/>
        </p:nvSpPr>
        <p:spPr>
          <a:xfrm>
            <a:off x="989330" y="4478655"/>
            <a:ext cx="2392680" cy="483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建立打包</a:t>
            </a:r>
            <a:r>
              <a:rPr lang="zh-TW" altLang="en-US"/>
              <a:t>檔</a:t>
            </a:r>
            <a:endParaRPr lang="zh-TW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5950"/>
            <a:ext cx="4690745" cy="45783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TW" altLang="en-US"/>
              <a:t>建立</a:t>
            </a:r>
            <a:r>
              <a:rPr lang="en-US" altLang="zh-TW"/>
              <a:t> myhttpd</a:t>
            </a:r>
            <a:r>
              <a:rPr lang="zh-TW" altLang="en-US"/>
              <a:t>新鏡像</a:t>
            </a:r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4300"/>
            <a:ext cx="51562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6920"/>
            <a:ext cx="2942590" cy="394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44775"/>
            <a:ext cx="10808335" cy="140335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4225290" y="1384300"/>
            <a:ext cx="147955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38200" y="2987040"/>
            <a:ext cx="147955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2230" y="775335"/>
            <a:ext cx="4810125" cy="23431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63*249"/>
  <p:tag name="TABLE_ENDDRAG_RECT" val="51*160*863*249"/>
</p:tagLst>
</file>

<file path=ppt/tags/tag2.xml><?xml version="1.0" encoding="utf-8"?>
<p:tagLst xmlns:p="http://schemas.openxmlformats.org/presentationml/2006/main">
  <p:tag name="TABLE_ENDDRAG_ORIGIN_RECT" val="777*283"/>
  <p:tag name="TABLE_ENDDRAG_RECT" val="95*91*778*2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3092</Words>
  <Application>WPS Presentation</Application>
  <PresentationFormat>Widescreen</PresentationFormat>
  <Paragraphs>371</Paragraphs>
  <Slides>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4" baseType="lpstr">
      <vt:lpstr>Arial</vt:lpstr>
      <vt:lpstr>SimSun</vt:lpstr>
      <vt:lpstr>Wingdings</vt:lpstr>
      <vt:lpstr>新細明體</vt:lpstr>
      <vt:lpstr>Calibri Light</vt:lpstr>
      <vt:lpstr>Calibri</vt:lpstr>
      <vt:lpstr>Microsoft YaHei</vt:lpstr>
      <vt:lpstr>Arial Unicode MS</vt:lpstr>
      <vt:lpstr>__Noto_Sans_c9dadb</vt:lpstr>
      <vt:lpstr>Segoe Print</vt:lpstr>
      <vt:lpstr>Office Theme</vt:lpstr>
      <vt:lpstr>伺服器安裝與設定</vt:lpstr>
      <vt:lpstr>綱要</vt:lpstr>
      <vt:lpstr>postgre資料庫</vt:lpstr>
      <vt:lpstr>steps:</vt:lpstr>
      <vt:lpstr>安裝資料庫</vt:lpstr>
      <vt:lpstr>PowerPoint 演示文稿</vt:lpstr>
      <vt:lpstr>初始設定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postgresql 環境設定位址</vt:lpstr>
      <vt:lpstr>PowerPoint 演示文稿</vt:lpstr>
      <vt:lpstr>PowerPoint 演示文稿</vt:lpstr>
      <vt:lpstr>PowerPoint 演示文稿</vt:lpstr>
      <vt:lpstr>host 登入測試</vt:lpstr>
      <vt:lpstr>PowerPoint 演示文稿</vt:lpstr>
      <vt:lpstr>PowerPoint 演示文稿</vt:lpstr>
      <vt:lpstr>PowerPoint 演示文稿</vt:lpstr>
      <vt:lpstr>PowerPoint 演示文稿</vt:lpstr>
      <vt:lpstr>select 查詢 table data</vt:lpstr>
      <vt:lpstr>PowerPoint 演示文稿</vt:lpstr>
      <vt:lpstr>PowerPoint 演示文稿</vt:lpstr>
      <vt:lpstr>條件查詢</vt:lpstr>
      <vt:lpstr>PowerPoint 演示文稿</vt:lpstr>
      <vt:lpstr>查當月資料</vt:lpstr>
      <vt:lpstr>清空資料表</vt:lpstr>
      <vt:lpstr>匯入sql 腳本</vt:lpstr>
      <vt:lpstr>清空後，重設序號</vt:lpstr>
      <vt:lpstr>like 大概像是...</vt:lpstr>
      <vt:lpstr>sql workbench</vt:lpstr>
      <vt:lpstr>下載</vt:lpstr>
      <vt:lpstr>解壓</vt:lpstr>
      <vt:lpstr>或者直接從系統安裝 java</vt:lpstr>
      <vt:lpstr>安裝 jdbc</vt:lpstr>
      <vt:lpstr>執行 sql work bench</vt:lpstr>
      <vt:lpstr>PowerPoint 演示文稿</vt:lpstr>
      <vt:lpstr>執行 sql 指令</vt:lpstr>
      <vt:lpstr>展示資料庫內容</vt:lpstr>
      <vt:lpstr>PowerPoint 演示文稿</vt:lpstr>
      <vt:lpstr>Apach Web Server</vt:lpstr>
      <vt:lpstr>PowerPoint 演示文稿</vt:lpstr>
      <vt:lpstr>PowerPoint 演示文稿</vt:lpstr>
      <vt:lpstr>安裝</vt:lpstr>
      <vt:lpstr>察看apache版本</vt:lpstr>
      <vt:lpstr>hostname	察看主機 ip address</vt:lpstr>
      <vt:lpstr>開防火牆</vt:lpstr>
      <vt:lpstr>防火牆啟動與停止</vt:lpstr>
      <vt:lpstr>啟動</vt:lpstr>
      <vt:lpstr>Security Enhance Linux 防護</vt:lpstr>
      <vt:lpstr>沒有權限存取資源</vt:lpstr>
      <vt:lpstr>停掉強制狀態</vt:lpstr>
      <vt:lpstr>安裝 wsgi 模組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建立背景執行服務</vt:lpstr>
      <vt:lpstr>PowerPoint 演示文稿</vt:lpstr>
      <vt:lpstr>PowerPoint 演示文稿</vt:lpstr>
      <vt:lpstr>PowerPoint 演示文稿</vt:lpstr>
      <vt:lpstr>Django 應用環境設定</vt:lpstr>
      <vt:lpstr>靜態檔案蒐集</vt:lpstr>
      <vt:lpstr>PowerPoint 演示文稿</vt:lpstr>
      <vt:lpstr>執行 web server 的幾種方式</vt:lpstr>
      <vt:lpstr>PowerPoint 演示文稿</vt:lpstr>
      <vt:lpstr>PowerPoint 演示文稿</vt:lpstr>
      <vt:lpstr>PowerPoint 演示文稿</vt:lpstr>
      <vt:lpstr>代理伺服器架構</vt:lpstr>
      <vt:lpstr>proxy 代理主機方式設定</vt:lpstr>
      <vt:lpstr>佈署靜態檔案路徑</vt:lpstr>
      <vt:lpstr>複製靜態檔案到代理伺服器</vt:lpstr>
      <vt:lpstr>更改靜態檔URL參數</vt:lpstr>
      <vt:lpstr>PowerPoint 演示文稿</vt:lpstr>
      <vt:lpstr>PowerPoint 演示文稿</vt:lpstr>
      <vt:lpstr>PowerPoint 演示文稿</vt:lpstr>
      <vt:lpstr>PowerPoint 演示文稿</vt:lpstr>
      <vt:lpstr>Docker</vt:lpstr>
      <vt:lpstr>PowerPoint 演示文稿</vt:lpstr>
      <vt:lpstr>啟動 docker</vt:lpstr>
      <vt:lpstr>PowerPoint 演示文稿</vt:lpstr>
      <vt:lpstr>PowerPoint 演示文稿</vt:lpstr>
      <vt:lpstr>登入</vt:lpstr>
      <vt:lpstr>PowerPoint 演示文稿</vt:lpstr>
      <vt:lpstr>蒐尋遠端鏡像名</vt:lpstr>
      <vt:lpstr>PowerPoint 演示文稿</vt:lpstr>
      <vt:lpstr>PowerPoint 演示文稿</vt:lpstr>
      <vt:lpstr>打包自己的apache鏡像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伺服器安裝與設定</dc:title>
  <dc:creator/>
  <cp:lastModifiedBy>Usher Wu</cp:lastModifiedBy>
  <cp:revision>249</cp:revision>
  <dcterms:created xsi:type="dcterms:W3CDTF">2025-05-29T08:55:00Z</dcterms:created>
  <dcterms:modified xsi:type="dcterms:W3CDTF">2025-06-11T14:10:06Z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F6BCB2791EFB4BDA846B994302504DB2_12</vt:lpwstr>
  </property>
  <property fmtid="{D5CDD505-2E9C-101B-9397-08002B2CF9AE}" pid="3" name="KSOProductBuildVer">
    <vt:lpwstr>1033-12.2.0.21179</vt:lpwstr>
  </property>
</Properties>
</file>